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1"/>
  </p:sldMasterIdLst>
  <p:notesMasterIdLst>
    <p:notesMasterId r:id="rId25"/>
  </p:notesMasterIdLst>
  <p:sldIdLst>
    <p:sldId id="258" r:id="rId2"/>
    <p:sldId id="259" r:id="rId3"/>
    <p:sldId id="260" r:id="rId4"/>
    <p:sldId id="261" r:id="rId5"/>
    <p:sldId id="262" r:id="rId6"/>
    <p:sldId id="266" r:id="rId7"/>
    <p:sldId id="267" r:id="rId8"/>
    <p:sldId id="268" r:id="rId9"/>
    <p:sldId id="269" r:id="rId10"/>
    <p:sldId id="270" r:id="rId11"/>
    <p:sldId id="271" r:id="rId12"/>
    <p:sldId id="272" r:id="rId13"/>
    <p:sldId id="273" r:id="rId14"/>
    <p:sldId id="274" r:id="rId15"/>
    <p:sldId id="275" r:id="rId16"/>
    <p:sldId id="277" r:id="rId17"/>
    <p:sldId id="278" r:id="rId18"/>
    <p:sldId id="279" r:id="rId19"/>
    <p:sldId id="280" r:id="rId20"/>
    <p:sldId id="281" r:id="rId21"/>
    <p:sldId id="282" r:id="rId22"/>
    <p:sldId id="284" r:id="rId23"/>
    <p:sldId id="28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2082" autoAdjust="0"/>
  </p:normalViewPr>
  <p:slideViewPr>
    <p:cSldViewPr snapToGrid="0">
      <p:cViewPr varScale="1">
        <p:scale>
          <a:sx n="94" d="100"/>
          <a:sy n="94" d="100"/>
        </p:scale>
        <p:origin x="90" y="1224"/>
      </p:cViewPr>
      <p:guideLst/>
    </p:cSldViewPr>
  </p:slideViewPr>
  <p:notesTextViewPr>
    <p:cViewPr>
      <p:scale>
        <a:sx n="1" d="1"/>
        <a:sy n="1" d="1"/>
      </p:scale>
      <p:origin x="0" y="0"/>
    </p:cViewPr>
  </p:notesTextViewPr>
  <p:notesViewPr>
    <p:cSldViewPr snapToGrid="0">
      <p:cViewPr varScale="1">
        <p:scale>
          <a:sx n="65" d="100"/>
          <a:sy n="65" d="100"/>
        </p:scale>
        <p:origin x="3276" y="12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E1AEBA-C95D-4E2A-8800-E2D704AABA59}" type="datetimeFigureOut">
              <a:rPr lang="en-US" smtClean="0"/>
              <a:t>2/14/2019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309DE4-C879-42A4-822A-91E0703F5BE3}" type="slidenum">
              <a:rPr lang="en-US" smtClean="0"/>
              <a:t>‹#›</a:t>
            </a:fld>
            <a:endParaRPr lang="en-US"/>
          </a:p>
        </p:txBody>
      </p:sp>
    </p:spTree>
    <p:extLst>
      <p:ext uri="{BB962C8B-B14F-4D97-AF65-F5344CB8AC3E}">
        <p14:creationId xmlns:p14="http://schemas.microsoft.com/office/powerpoint/2010/main" val="2772703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309DE4-C879-42A4-822A-91E0703F5BE3}" type="slidenum">
              <a:rPr lang="en-US" smtClean="0"/>
              <a:t>1</a:t>
            </a:fld>
            <a:endParaRPr lang="en-US"/>
          </a:p>
        </p:txBody>
      </p:sp>
    </p:spTree>
    <p:extLst>
      <p:ext uri="{BB962C8B-B14F-4D97-AF65-F5344CB8AC3E}">
        <p14:creationId xmlns:p14="http://schemas.microsoft.com/office/powerpoint/2010/main" val="1877870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A4309DE4-C879-42A4-822A-91E0703F5BE3}" type="slidenum">
              <a:rPr lang="en-US" smtClean="0"/>
              <a:t>2</a:t>
            </a:fld>
            <a:endParaRPr lang="en-US"/>
          </a:p>
        </p:txBody>
      </p:sp>
    </p:spTree>
    <p:extLst>
      <p:ext uri="{BB962C8B-B14F-4D97-AF65-F5344CB8AC3E}">
        <p14:creationId xmlns:p14="http://schemas.microsoft.com/office/powerpoint/2010/main" val="1788327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309DE4-C879-42A4-822A-91E0703F5BE3}" type="slidenum">
              <a:rPr lang="en-US" smtClean="0"/>
              <a:t>3</a:t>
            </a:fld>
            <a:endParaRPr lang="en-US"/>
          </a:p>
        </p:txBody>
      </p:sp>
    </p:spTree>
    <p:extLst>
      <p:ext uri="{BB962C8B-B14F-4D97-AF65-F5344CB8AC3E}">
        <p14:creationId xmlns:p14="http://schemas.microsoft.com/office/powerpoint/2010/main" val="1653761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309DE4-C879-42A4-822A-91E0703F5BE3}" type="slidenum">
              <a:rPr lang="en-US" smtClean="0"/>
              <a:t>4</a:t>
            </a:fld>
            <a:endParaRPr lang="en-US"/>
          </a:p>
        </p:txBody>
      </p:sp>
    </p:spTree>
    <p:extLst>
      <p:ext uri="{BB962C8B-B14F-4D97-AF65-F5344CB8AC3E}">
        <p14:creationId xmlns:p14="http://schemas.microsoft.com/office/powerpoint/2010/main" val="1180219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309DE4-C879-42A4-822A-91E0703F5BE3}" type="slidenum">
              <a:rPr lang="en-US" smtClean="0"/>
              <a:t>5</a:t>
            </a:fld>
            <a:endParaRPr lang="en-US"/>
          </a:p>
        </p:txBody>
      </p:sp>
    </p:spTree>
    <p:extLst>
      <p:ext uri="{BB962C8B-B14F-4D97-AF65-F5344CB8AC3E}">
        <p14:creationId xmlns:p14="http://schemas.microsoft.com/office/powerpoint/2010/main" val="3637007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24465" y="4229100"/>
            <a:ext cx="6297561" cy="4914900"/>
          </a:xfrm>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fld id="{A4309DE4-C879-42A4-822A-91E0703F5BE3}" type="slidenum">
              <a:rPr lang="en-US" smtClean="0"/>
              <a:t>6</a:t>
            </a:fld>
            <a:endParaRPr lang="en-US"/>
          </a:p>
        </p:txBody>
      </p:sp>
    </p:spTree>
    <p:extLst>
      <p:ext uri="{BB962C8B-B14F-4D97-AF65-F5344CB8AC3E}">
        <p14:creationId xmlns:p14="http://schemas.microsoft.com/office/powerpoint/2010/main" val="841246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309DE4-C879-42A4-822A-91E0703F5BE3}" type="slidenum">
              <a:rPr lang="en-US" smtClean="0"/>
              <a:t>7</a:t>
            </a:fld>
            <a:endParaRPr lang="en-US"/>
          </a:p>
        </p:txBody>
      </p:sp>
    </p:spTree>
    <p:extLst>
      <p:ext uri="{BB962C8B-B14F-4D97-AF65-F5344CB8AC3E}">
        <p14:creationId xmlns:p14="http://schemas.microsoft.com/office/powerpoint/2010/main" val="3591766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4309DE4-C879-42A4-822A-91E0703F5BE3}" type="slidenum">
              <a:rPr lang="en-US" smtClean="0"/>
              <a:t>8</a:t>
            </a:fld>
            <a:endParaRPr lang="en-US"/>
          </a:p>
        </p:txBody>
      </p:sp>
    </p:spTree>
    <p:extLst>
      <p:ext uri="{BB962C8B-B14F-4D97-AF65-F5344CB8AC3E}">
        <p14:creationId xmlns:p14="http://schemas.microsoft.com/office/powerpoint/2010/main" val="2327169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A4309DE4-C879-42A4-822A-91E0703F5BE3}" type="slidenum">
              <a:rPr lang="en-US" smtClean="0"/>
              <a:t>9</a:t>
            </a:fld>
            <a:endParaRPr lang="en-US"/>
          </a:p>
        </p:txBody>
      </p:sp>
    </p:spTree>
    <p:extLst>
      <p:ext uri="{BB962C8B-B14F-4D97-AF65-F5344CB8AC3E}">
        <p14:creationId xmlns:p14="http://schemas.microsoft.com/office/powerpoint/2010/main" val="31393448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309DE4-C879-42A4-822A-91E0703F5BE3}" type="slidenum">
              <a:rPr lang="en-US" smtClean="0"/>
              <a:t>10</a:t>
            </a:fld>
            <a:endParaRPr lang="en-US"/>
          </a:p>
        </p:txBody>
      </p:sp>
    </p:spTree>
    <p:extLst>
      <p:ext uri="{BB962C8B-B14F-4D97-AF65-F5344CB8AC3E}">
        <p14:creationId xmlns:p14="http://schemas.microsoft.com/office/powerpoint/2010/main" val="989813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309DE4-C879-42A4-822A-91E0703F5BE3}" type="slidenum">
              <a:rPr lang="en-US" smtClean="0"/>
              <a:t>11</a:t>
            </a:fld>
            <a:endParaRPr lang="en-US"/>
          </a:p>
        </p:txBody>
      </p:sp>
    </p:spTree>
    <p:extLst>
      <p:ext uri="{BB962C8B-B14F-4D97-AF65-F5344CB8AC3E}">
        <p14:creationId xmlns:p14="http://schemas.microsoft.com/office/powerpoint/2010/main" val="2607743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309DE4-C879-42A4-822A-91E0703F5BE3}" type="slidenum">
              <a:rPr lang="en-US" smtClean="0"/>
              <a:t>12</a:t>
            </a:fld>
            <a:endParaRPr lang="en-US"/>
          </a:p>
        </p:txBody>
      </p:sp>
    </p:spTree>
    <p:extLst>
      <p:ext uri="{BB962C8B-B14F-4D97-AF65-F5344CB8AC3E}">
        <p14:creationId xmlns:p14="http://schemas.microsoft.com/office/powerpoint/2010/main" val="32484493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309DE4-C879-42A4-822A-91E0703F5BE3}" type="slidenum">
              <a:rPr lang="en-US" smtClean="0"/>
              <a:t>13</a:t>
            </a:fld>
            <a:endParaRPr lang="en-US"/>
          </a:p>
        </p:txBody>
      </p:sp>
    </p:spTree>
    <p:extLst>
      <p:ext uri="{BB962C8B-B14F-4D97-AF65-F5344CB8AC3E}">
        <p14:creationId xmlns:p14="http://schemas.microsoft.com/office/powerpoint/2010/main" val="1000746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endParaRPr lang="en-US" dirty="0"/>
          </a:p>
        </p:txBody>
      </p:sp>
      <p:sp>
        <p:nvSpPr>
          <p:cNvPr id="4" name="Slide Number Placeholder 3"/>
          <p:cNvSpPr>
            <a:spLocks noGrp="1"/>
          </p:cNvSpPr>
          <p:nvPr>
            <p:ph type="sldNum" sz="quarter" idx="10"/>
          </p:nvPr>
        </p:nvSpPr>
        <p:spPr/>
        <p:txBody>
          <a:bodyPr/>
          <a:lstStyle/>
          <a:p>
            <a:fld id="{A4309DE4-C879-42A4-822A-91E0703F5BE3}" type="slidenum">
              <a:rPr lang="en-US" smtClean="0"/>
              <a:t>14</a:t>
            </a:fld>
            <a:endParaRPr lang="en-US"/>
          </a:p>
        </p:txBody>
      </p:sp>
    </p:spTree>
    <p:extLst>
      <p:ext uri="{BB962C8B-B14F-4D97-AF65-F5344CB8AC3E}">
        <p14:creationId xmlns:p14="http://schemas.microsoft.com/office/powerpoint/2010/main" val="2808519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309DE4-C879-42A4-822A-91E0703F5BE3}" type="slidenum">
              <a:rPr lang="en-US" smtClean="0"/>
              <a:t>15</a:t>
            </a:fld>
            <a:endParaRPr lang="en-US"/>
          </a:p>
        </p:txBody>
      </p:sp>
    </p:spTree>
    <p:extLst>
      <p:ext uri="{BB962C8B-B14F-4D97-AF65-F5344CB8AC3E}">
        <p14:creationId xmlns:p14="http://schemas.microsoft.com/office/powerpoint/2010/main" val="10214142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a:ln/>
        </p:spPr>
        <p:txBody>
          <a:bodyPr/>
          <a:lstStyle/>
          <a:p>
            <a:pPr eaLnBrk="1" hangingPunct="1"/>
            <a:endParaRPr lang="en-US" dirty="0"/>
          </a:p>
        </p:txBody>
      </p:sp>
      <p:sp>
        <p:nvSpPr>
          <p:cNvPr id="15364" name="Slide Number Placeholder 3"/>
          <p:cNvSpPr>
            <a:spLocks noGrp="1"/>
          </p:cNvSpPr>
          <p:nvPr>
            <p:ph type="sldNum" sz="quarter" idx="5"/>
          </p:nvPr>
        </p:nvSpPr>
        <p:spPr>
          <a:noFill/>
        </p:spPr>
        <p:txBody>
          <a:bodyPr/>
          <a:lstStyle/>
          <a:p>
            <a:fld id="{8138B2C6-AFE4-478E-8580-BC279878F9FA}" type="slidenum">
              <a:rPr lang="en-US" smtClean="0"/>
              <a:pPr/>
              <a:t>16</a:t>
            </a:fld>
            <a:endParaRPr lang="en-US"/>
          </a:p>
        </p:txBody>
      </p:sp>
    </p:spTree>
    <p:extLst>
      <p:ext uri="{BB962C8B-B14F-4D97-AF65-F5344CB8AC3E}">
        <p14:creationId xmlns:p14="http://schemas.microsoft.com/office/powerpoint/2010/main" val="9528397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17</a:t>
            </a:fld>
            <a:endParaRPr lang="en-US"/>
          </a:p>
        </p:txBody>
      </p:sp>
    </p:spTree>
    <p:extLst>
      <p:ext uri="{BB962C8B-B14F-4D97-AF65-F5344CB8AC3E}">
        <p14:creationId xmlns:p14="http://schemas.microsoft.com/office/powerpoint/2010/main" val="170430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309DE4-C879-42A4-822A-91E0703F5BE3}" type="slidenum">
              <a:rPr lang="en-US" smtClean="0"/>
              <a:t>18</a:t>
            </a:fld>
            <a:endParaRPr lang="en-US"/>
          </a:p>
        </p:txBody>
      </p:sp>
    </p:spTree>
    <p:extLst>
      <p:ext uri="{BB962C8B-B14F-4D97-AF65-F5344CB8AC3E}">
        <p14:creationId xmlns:p14="http://schemas.microsoft.com/office/powerpoint/2010/main" val="20303570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309DE4-C879-42A4-822A-91E0703F5BE3}" type="slidenum">
              <a:rPr lang="en-US" smtClean="0"/>
              <a:t>19</a:t>
            </a:fld>
            <a:endParaRPr lang="en-US"/>
          </a:p>
        </p:txBody>
      </p:sp>
    </p:spTree>
    <p:extLst>
      <p:ext uri="{BB962C8B-B14F-4D97-AF65-F5344CB8AC3E}">
        <p14:creationId xmlns:p14="http://schemas.microsoft.com/office/powerpoint/2010/main" val="30332254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20</a:t>
            </a:fld>
            <a:endParaRPr lang="en-US"/>
          </a:p>
        </p:txBody>
      </p:sp>
    </p:spTree>
    <p:extLst>
      <p:ext uri="{BB962C8B-B14F-4D97-AF65-F5344CB8AC3E}">
        <p14:creationId xmlns:p14="http://schemas.microsoft.com/office/powerpoint/2010/main" val="10692549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21</a:t>
            </a:fld>
            <a:endParaRPr lang="en-US"/>
          </a:p>
        </p:txBody>
      </p:sp>
    </p:spTree>
    <p:extLst>
      <p:ext uri="{BB962C8B-B14F-4D97-AF65-F5344CB8AC3E}">
        <p14:creationId xmlns:p14="http://schemas.microsoft.com/office/powerpoint/2010/main" val="40164302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22</a:t>
            </a:fld>
            <a:endParaRPr lang="en-US"/>
          </a:p>
        </p:txBody>
      </p:sp>
    </p:spTree>
    <p:extLst>
      <p:ext uri="{BB962C8B-B14F-4D97-AF65-F5344CB8AC3E}">
        <p14:creationId xmlns:p14="http://schemas.microsoft.com/office/powerpoint/2010/main" val="15125036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23</a:t>
            </a:fld>
            <a:endParaRPr lang="en-US"/>
          </a:p>
        </p:txBody>
      </p:sp>
    </p:spTree>
    <p:extLst>
      <p:ext uri="{BB962C8B-B14F-4D97-AF65-F5344CB8AC3E}">
        <p14:creationId xmlns:p14="http://schemas.microsoft.com/office/powerpoint/2010/main" val="3851159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3563178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2415199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1219940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6AADA4-775D-4500-A5E1-2E3B5E7A3FFA}" type="datetimeFigureOut">
              <a:rPr lang="en-US" smtClean="0"/>
              <a:t>2/14/2019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3476403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6AADA4-775D-4500-A5E1-2E3B5E7A3FFA}" type="datetimeFigureOut">
              <a:rPr lang="en-US" smtClean="0"/>
              <a:t>2/14/2019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4119389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6AADA4-775D-4500-A5E1-2E3B5E7A3FFA}" type="datetimeFigureOut">
              <a:rPr lang="en-US" smtClean="0"/>
              <a:t>2/14/2019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4097745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6AADA4-775D-4500-A5E1-2E3B5E7A3FFA}" type="datetimeFigureOut">
              <a:rPr lang="en-US" smtClean="0"/>
              <a:t>2/14/2019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1826611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F6AADA4-775D-4500-A5E1-2E3B5E7A3FFA}" type="datetimeFigureOut">
              <a:rPr lang="en-US" smtClean="0"/>
              <a:t>2/14/2019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413059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F6AADA4-775D-4500-A5E1-2E3B5E7A3FFA}" type="datetimeFigureOut">
              <a:rPr lang="en-US" smtClean="0"/>
              <a:t>2/14/2019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2969100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66264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5150095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40069391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09089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3207595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17184073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4008674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F6AADA4-775D-4500-A5E1-2E3B5E7A3FFA}" type="datetimeFigureOut">
              <a:rPr lang="en-US" smtClean="0"/>
              <a:t>2/14/2019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7FEDBC7-89B9-401D-BA7A-45E4A37AD3F7}" type="slidenum">
              <a:rPr lang="en-US" smtClean="0"/>
              <a:t>‹#›</a:t>
            </a:fld>
            <a:endParaRPr lang="en-US"/>
          </a:p>
        </p:txBody>
      </p:sp>
    </p:spTree>
    <p:extLst>
      <p:ext uri="{BB962C8B-B14F-4D97-AF65-F5344CB8AC3E}">
        <p14:creationId xmlns:p14="http://schemas.microsoft.com/office/powerpoint/2010/main" val="212586892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b="1" spc="-100" dirty="0">
                <a:solidFill>
                  <a:srgbClr val="37302A"/>
                </a:solidFill>
                <a:latin typeface="Cambria"/>
              </a:rPr>
              <a:t>Review: Functionalist Theory</a:t>
            </a:r>
            <a:endParaRPr lang="en-US" dirty="0"/>
          </a:p>
        </p:txBody>
      </p:sp>
      <p:sp>
        <p:nvSpPr>
          <p:cNvPr id="3" name="Content Placeholder 2"/>
          <p:cNvSpPr>
            <a:spLocks noGrp="1"/>
          </p:cNvSpPr>
          <p:nvPr>
            <p:ph idx="1"/>
          </p:nvPr>
        </p:nvSpPr>
        <p:spPr>
          <a:xfrm>
            <a:off x="677334" y="1930401"/>
            <a:ext cx="9365024" cy="4110962"/>
          </a:xfrm>
        </p:spPr>
        <p:txBody>
          <a:bodyPr/>
          <a:lstStyle/>
          <a:p>
            <a:pPr marL="114300" lvl="0" indent="0">
              <a:lnSpc>
                <a:spcPct val="100000"/>
              </a:lnSpc>
              <a:spcBef>
                <a:spcPct val="20000"/>
              </a:spcBef>
              <a:buClr>
                <a:srgbClr val="9E8E5C"/>
              </a:buClr>
              <a:buNone/>
            </a:pPr>
            <a:r>
              <a:rPr lang="en-US" sz="2800" dirty="0">
                <a:solidFill>
                  <a:prstClr val="black"/>
                </a:solidFill>
              </a:rPr>
              <a:t>Functionalist theory on the role of education in society. </a:t>
            </a:r>
          </a:p>
          <a:p>
            <a:pPr marL="342900" lvl="0">
              <a:lnSpc>
                <a:spcPct val="100000"/>
              </a:lnSpc>
              <a:spcBef>
                <a:spcPct val="20000"/>
              </a:spcBef>
              <a:buClr>
                <a:srgbClr val="9E8E5C"/>
              </a:buClr>
            </a:pPr>
            <a:endParaRPr lang="en-US" sz="2800" dirty="0">
              <a:solidFill>
                <a:prstClr val="black"/>
              </a:solidFill>
            </a:endParaRPr>
          </a:p>
          <a:p>
            <a:pPr marL="114300" lvl="0" indent="0">
              <a:lnSpc>
                <a:spcPct val="100000"/>
              </a:lnSpc>
              <a:spcBef>
                <a:spcPct val="20000"/>
              </a:spcBef>
              <a:buClr>
                <a:srgbClr val="9E8E5C"/>
              </a:buClr>
              <a:buNone/>
            </a:pPr>
            <a:r>
              <a:rPr lang="en-US" sz="2800" dirty="0">
                <a:solidFill>
                  <a:prstClr val="black"/>
                </a:solidFill>
              </a:rPr>
              <a:t>Also called:</a:t>
            </a:r>
          </a:p>
          <a:p>
            <a:pPr marL="561975" lvl="0">
              <a:lnSpc>
                <a:spcPct val="100000"/>
              </a:lnSpc>
              <a:spcBef>
                <a:spcPct val="20000"/>
              </a:spcBef>
              <a:buClr>
                <a:srgbClr val="9E8E5C"/>
              </a:buClr>
            </a:pPr>
            <a:r>
              <a:rPr lang="en-US" sz="2800" dirty="0">
                <a:solidFill>
                  <a:prstClr val="black"/>
                </a:solidFill>
              </a:rPr>
              <a:t>Technical theory</a:t>
            </a:r>
          </a:p>
          <a:p>
            <a:pPr marL="561975" lvl="0">
              <a:lnSpc>
                <a:spcPct val="100000"/>
              </a:lnSpc>
              <a:spcBef>
                <a:spcPct val="20000"/>
              </a:spcBef>
              <a:buClr>
                <a:srgbClr val="9E8E5C"/>
              </a:buClr>
            </a:pPr>
            <a:r>
              <a:rPr lang="en-US" sz="2800" dirty="0">
                <a:solidFill>
                  <a:prstClr val="black"/>
                </a:solidFill>
              </a:rPr>
              <a:t>Structural-functional theory</a:t>
            </a:r>
          </a:p>
          <a:p>
            <a:pPr marL="561975" lvl="0">
              <a:lnSpc>
                <a:spcPct val="100000"/>
              </a:lnSpc>
              <a:spcBef>
                <a:spcPct val="20000"/>
              </a:spcBef>
              <a:buClr>
                <a:srgbClr val="9E8E5C"/>
              </a:buClr>
            </a:pPr>
            <a:r>
              <a:rPr lang="en-US" sz="2800" dirty="0">
                <a:solidFill>
                  <a:prstClr val="black"/>
                </a:solidFill>
              </a:rPr>
              <a:t>Technical-meritocratic theory</a:t>
            </a:r>
          </a:p>
          <a:p>
            <a:endParaRPr lang="en-US" dirty="0"/>
          </a:p>
        </p:txBody>
      </p:sp>
    </p:spTree>
    <p:extLst>
      <p:ext uri="{BB962C8B-B14F-4D97-AF65-F5344CB8AC3E}">
        <p14:creationId xmlns:p14="http://schemas.microsoft.com/office/powerpoint/2010/main" val="1716605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9344" y="218821"/>
            <a:ext cx="10713720" cy="604139"/>
          </a:xfrm>
        </p:spPr>
        <p:txBody>
          <a:bodyPr>
            <a:noAutofit/>
          </a:bodyPr>
          <a:lstStyle/>
          <a:p>
            <a:r>
              <a:rPr lang="en-US" sz="4000" b="1" spc="-100" dirty="0">
                <a:solidFill>
                  <a:srgbClr val="37302A"/>
                </a:solidFill>
                <a:latin typeface="Cambria"/>
              </a:rPr>
              <a:t>Functionalists’ Theoretical Claims</a:t>
            </a:r>
            <a:endParaRPr lang="en-US" sz="4000" dirty="0"/>
          </a:p>
        </p:txBody>
      </p:sp>
      <p:sp>
        <p:nvSpPr>
          <p:cNvPr id="5" name="Content Placeholder 4"/>
          <p:cNvSpPr>
            <a:spLocks noGrp="1"/>
          </p:cNvSpPr>
          <p:nvPr>
            <p:ph sz="half" idx="1"/>
          </p:nvPr>
        </p:nvSpPr>
        <p:spPr>
          <a:xfrm>
            <a:off x="329183" y="969264"/>
            <a:ext cx="5879111" cy="5888736"/>
          </a:xfrm>
        </p:spPr>
        <p:txBody>
          <a:bodyPr>
            <a:normAutofit fontScale="77500" lnSpcReduction="20000"/>
          </a:bodyPr>
          <a:lstStyle/>
          <a:p>
            <a:pPr lvl="0">
              <a:lnSpc>
                <a:spcPct val="100000"/>
              </a:lnSpc>
              <a:spcBef>
                <a:spcPct val="20000"/>
              </a:spcBef>
              <a:buClr>
                <a:srgbClr val="9E8E5C"/>
              </a:buClr>
            </a:pPr>
            <a:r>
              <a:rPr lang="en-US" sz="2800" dirty="0">
                <a:solidFill>
                  <a:prstClr val="black"/>
                </a:solidFill>
              </a:rPr>
              <a:t>Societies with class systems have dominant cultural norms about accepted modes of upward mobility</a:t>
            </a:r>
          </a:p>
          <a:p>
            <a:pPr marL="0" lvl="0" indent="0">
              <a:lnSpc>
                <a:spcPct val="100000"/>
              </a:lnSpc>
              <a:spcBef>
                <a:spcPct val="20000"/>
              </a:spcBef>
              <a:buClr>
                <a:srgbClr val="9E8E5C"/>
              </a:buClr>
              <a:buNone/>
            </a:pPr>
            <a:endParaRPr lang="en-US" sz="2800" dirty="0">
              <a:solidFill>
                <a:prstClr val="black"/>
              </a:solidFill>
            </a:endParaRPr>
          </a:p>
          <a:p>
            <a:pPr lvl="0">
              <a:lnSpc>
                <a:spcPct val="100000"/>
              </a:lnSpc>
              <a:spcBef>
                <a:spcPct val="20000"/>
              </a:spcBef>
              <a:buClr>
                <a:srgbClr val="9E8E5C"/>
              </a:buClr>
            </a:pPr>
            <a:r>
              <a:rPr lang="en-US" sz="2800" dirty="0">
                <a:solidFill>
                  <a:prstClr val="black"/>
                </a:solidFill>
              </a:rPr>
              <a:t>Primary function of schools is to perpetuate these dominant cultural norms and prepare children for adult work roles in an economically stratified society </a:t>
            </a:r>
          </a:p>
          <a:p>
            <a:pPr marL="0" lvl="0" indent="0">
              <a:lnSpc>
                <a:spcPct val="100000"/>
              </a:lnSpc>
              <a:spcBef>
                <a:spcPct val="20000"/>
              </a:spcBef>
              <a:buClr>
                <a:srgbClr val="9E8E5C"/>
              </a:buClr>
              <a:buNone/>
            </a:pPr>
            <a:endParaRPr lang="en-US" sz="2800" dirty="0">
              <a:solidFill>
                <a:prstClr val="black"/>
              </a:solidFill>
            </a:endParaRPr>
          </a:p>
          <a:p>
            <a:pPr marL="239713" lvl="0" indent="-239713">
              <a:lnSpc>
                <a:spcPct val="100000"/>
              </a:lnSpc>
              <a:spcBef>
                <a:spcPct val="20000"/>
              </a:spcBef>
              <a:buClr>
                <a:srgbClr val="9E8E5C"/>
              </a:buClr>
            </a:pPr>
            <a:r>
              <a:rPr lang="en-US" sz="2800" dirty="0">
                <a:solidFill>
                  <a:prstClr val="black"/>
                </a:solidFill>
              </a:rPr>
              <a:t>U.S. dominant cultural norm? Contest mobility – an open contest in which people compete for a few prizes (dominant status symbols – money, fame, material objects, credentials)</a:t>
            </a:r>
          </a:p>
          <a:p>
            <a:pPr marL="239713" lvl="0" indent="-239713">
              <a:lnSpc>
                <a:spcPct val="100000"/>
              </a:lnSpc>
              <a:spcBef>
                <a:spcPct val="20000"/>
              </a:spcBef>
              <a:buClr>
                <a:srgbClr val="9E8E5C"/>
              </a:buClr>
            </a:pPr>
            <a:endParaRPr lang="en-US" sz="2800" dirty="0">
              <a:solidFill>
                <a:prstClr val="black"/>
              </a:solidFill>
            </a:endParaRPr>
          </a:p>
          <a:p>
            <a:pPr marL="239713" lvl="0" indent="-239713">
              <a:lnSpc>
                <a:spcPct val="100000"/>
              </a:lnSpc>
              <a:spcBef>
                <a:spcPct val="20000"/>
              </a:spcBef>
              <a:buClr>
                <a:srgbClr val="9E8E5C"/>
              </a:buClr>
            </a:pPr>
            <a:r>
              <a:rPr lang="en-US" sz="2800" dirty="0">
                <a:solidFill>
                  <a:prstClr val="black"/>
                </a:solidFill>
              </a:rPr>
              <a:t>The contest is fair in that personal motivation and effort are the keys to winning and not favoritism or special treatment</a:t>
            </a:r>
          </a:p>
          <a:p>
            <a:endParaRPr lang="en-US" dirty="0"/>
          </a:p>
        </p:txBody>
      </p:sp>
      <p:sp>
        <p:nvSpPr>
          <p:cNvPr id="6" name="Content Placeholder 5"/>
          <p:cNvSpPr>
            <a:spLocks noGrp="1"/>
          </p:cNvSpPr>
          <p:nvPr>
            <p:ph sz="half" idx="2"/>
          </p:nvPr>
        </p:nvSpPr>
        <p:spPr>
          <a:xfrm>
            <a:off x="6481011" y="969264"/>
            <a:ext cx="5183685" cy="5650992"/>
          </a:xfrm>
        </p:spPr>
        <p:txBody>
          <a:bodyPr>
            <a:normAutofit fontScale="77500" lnSpcReduction="20000"/>
          </a:bodyPr>
          <a:lstStyle/>
          <a:p>
            <a:pPr marL="239713" lvl="0" indent="-239713">
              <a:lnSpc>
                <a:spcPct val="100000"/>
              </a:lnSpc>
              <a:spcBef>
                <a:spcPct val="20000"/>
              </a:spcBef>
              <a:buClr>
                <a:srgbClr val="9E8E5C"/>
              </a:buClr>
            </a:pPr>
            <a:r>
              <a:rPr lang="en-US" sz="3000" dirty="0">
                <a:solidFill>
                  <a:prstClr val="black"/>
                </a:solidFill>
              </a:rPr>
              <a:t>Societal norms shape education; education is framed as an opportunity equally available to all</a:t>
            </a:r>
          </a:p>
          <a:p>
            <a:pPr marL="239713" lvl="0" indent="-239713">
              <a:lnSpc>
                <a:spcPct val="100000"/>
              </a:lnSpc>
              <a:spcBef>
                <a:spcPct val="20000"/>
              </a:spcBef>
              <a:buClr>
                <a:srgbClr val="9E8E5C"/>
              </a:buClr>
            </a:pPr>
            <a:endParaRPr lang="en-US" sz="3000" dirty="0">
              <a:solidFill>
                <a:prstClr val="black"/>
              </a:solidFill>
            </a:endParaRPr>
          </a:p>
          <a:p>
            <a:pPr marL="239713" lvl="0" indent="-239713">
              <a:lnSpc>
                <a:spcPct val="100000"/>
              </a:lnSpc>
              <a:spcBef>
                <a:spcPct val="20000"/>
              </a:spcBef>
              <a:buClr>
                <a:srgbClr val="9E8E5C"/>
              </a:buClr>
            </a:pPr>
            <a:r>
              <a:rPr lang="en-US" sz="3000" dirty="0">
                <a:solidFill>
                  <a:prstClr val="black"/>
                </a:solidFill>
              </a:rPr>
              <a:t>Yet, success depends on students’ motivation and effort (goes back to function of schools)</a:t>
            </a:r>
          </a:p>
          <a:p>
            <a:pPr marL="0" lvl="0" indent="0">
              <a:lnSpc>
                <a:spcPct val="100000"/>
              </a:lnSpc>
              <a:spcBef>
                <a:spcPct val="20000"/>
              </a:spcBef>
              <a:buClr>
                <a:srgbClr val="9E8E5C"/>
              </a:buClr>
              <a:buNone/>
            </a:pPr>
            <a:endParaRPr lang="en-US" sz="3000" dirty="0">
              <a:solidFill>
                <a:prstClr val="black"/>
              </a:solidFill>
            </a:endParaRPr>
          </a:p>
          <a:p>
            <a:pPr marL="239713" lvl="0" indent="-239713">
              <a:lnSpc>
                <a:spcPct val="100000"/>
              </a:lnSpc>
              <a:spcBef>
                <a:spcPct val="20000"/>
              </a:spcBef>
              <a:buClr>
                <a:srgbClr val="9E8E5C"/>
              </a:buClr>
            </a:pPr>
            <a:r>
              <a:rPr lang="en-US" sz="3000" dirty="0">
                <a:solidFill>
                  <a:prstClr val="black"/>
                </a:solidFill>
              </a:rPr>
              <a:t>Schools sort students according to differences in school performance </a:t>
            </a:r>
          </a:p>
          <a:p>
            <a:pPr marL="0" lvl="0" indent="0">
              <a:lnSpc>
                <a:spcPct val="100000"/>
              </a:lnSpc>
              <a:spcBef>
                <a:spcPct val="20000"/>
              </a:spcBef>
              <a:buClr>
                <a:srgbClr val="9E8E5C"/>
              </a:buClr>
              <a:buNone/>
            </a:pPr>
            <a:endParaRPr lang="en-US" sz="3000" dirty="0">
              <a:solidFill>
                <a:prstClr val="black"/>
              </a:solidFill>
            </a:endParaRPr>
          </a:p>
          <a:p>
            <a:pPr marL="239713" lvl="0" indent="-239713">
              <a:lnSpc>
                <a:spcPct val="100000"/>
              </a:lnSpc>
              <a:spcBef>
                <a:spcPct val="20000"/>
              </a:spcBef>
              <a:buClr>
                <a:srgbClr val="9E8E5C"/>
              </a:buClr>
            </a:pPr>
            <a:r>
              <a:rPr lang="en-US" sz="3000" dirty="0">
                <a:solidFill>
                  <a:prstClr val="black"/>
                </a:solidFill>
              </a:rPr>
              <a:t>Differences in ability/intelligence are correlated with economic background, which explains differences in student achievement. Intelligence is inherited and generationally passed down </a:t>
            </a:r>
          </a:p>
          <a:p>
            <a:endParaRPr lang="en-US" dirty="0"/>
          </a:p>
        </p:txBody>
      </p:sp>
    </p:spTree>
    <p:extLst>
      <p:ext uri="{BB962C8B-B14F-4D97-AF65-F5344CB8AC3E}">
        <p14:creationId xmlns:p14="http://schemas.microsoft.com/office/powerpoint/2010/main" val="63584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2328" y="291973"/>
            <a:ext cx="10515600" cy="695579"/>
          </a:xfrm>
        </p:spPr>
        <p:txBody>
          <a:bodyPr>
            <a:noAutofit/>
          </a:bodyPr>
          <a:lstStyle/>
          <a:p>
            <a:r>
              <a:rPr lang="en-US" sz="4000" b="1" spc="-100" dirty="0">
                <a:solidFill>
                  <a:srgbClr val="37302A"/>
                </a:solidFill>
                <a:latin typeface="Cambria"/>
              </a:rPr>
              <a:t>Functionalists’ Theoretical Claims</a:t>
            </a:r>
            <a:endParaRPr lang="en-US" sz="4000" dirty="0"/>
          </a:p>
        </p:txBody>
      </p:sp>
      <p:sp>
        <p:nvSpPr>
          <p:cNvPr id="5" name="Content Placeholder 4"/>
          <p:cNvSpPr>
            <a:spLocks noGrp="1"/>
          </p:cNvSpPr>
          <p:nvPr>
            <p:ph idx="1"/>
          </p:nvPr>
        </p:nvSpPr>
        <p:spPr>
          <a:xfrm>
            <a:off x="457200" y="1133856"/>
            <a:ext cx="11192256" cy="5577840"/>
          </a:xfrm>
        </p:spPr>
        <p:txBody>
          <a:bodyPr>
            <a:normAutofit lnSpcReduction="10000"/>
          </a:bodyPr>
          <a:lstStyle/>
          <a:p>
            <a:pPr marL="239713" lvl="0" indent="-239713">
              <a:lnSpc>
                <a:spcPct val="100000"/>
              </a:lnSpc>
              <a:spcBef>
                <a:spcPct val="20000"/>
              </a:spcBef>
              <a:buClr>
                <a:srgbClr val="9E8E5C"/>
              </a:buClr>
            </a:pPr>
            <a:r>
              <a:rPr lang="en-US" sz="2400" dirty="0">
                <a:solidFill>
                  <a:prstClr val="black"/>
                </a:solidFill>
              </a:rPr>
              <a:t>How do schools sort students through their performance? Socialization in classrooms: 1) teaches children to commit to the values of society and 2) motivates children to aspire to certain positions in society. </a:t>
            </a:r>
          </a:p>
          <a:p>
            <a:pPr marL="0" lvl="0" indent="0">
              <a:lnSpc>
                <a:spcPct val="100000"/>
              </a:lnSpc>
              <a:spcBef>
                <a:spcPct val="20000"/>
              </a:spcBef>
              <a:buClr>
                <a:srgbClr val="9E8E5C"/>
              </a:buClr>
              <a:buNone/>
            </a:pPr>
            <a:endParaRPr lang="en-US" sz="2400" dirty="0">
              <a:solidFill>
                <a:prstClr val="black"/>
              </a:solidFill>
            </a:endParaRPr>
          </a:p>
          <a:p>
            <a:pPr marL="239713" lvl="0" indent="-239713">
              <a:lnSpc>
                <a:spcPct val="100000"/>
              </a:lnSpc>
              <a:spcBef>
                <a:spcPct val="20000"/>
              </a:spcBef>
              <a:buClr>
                <a:srgbClr val="9E8E5C"/>
              </a:buClr>
            </a:pPr>
            <a:r>
              <a:rPr lang="en-US" sz="2400" dirty="0">
                <a:solidFill>
                  <a:prstClr val="black"/>
                </a:solidFill>
              </a:rPr>
              <a:t>Children are socialized through a system of rewards and punishments for their academic performance and behavior (e.g., grades, praise, special treatment, taking away privileges, public criticism or humiliation). </a:t>
            </a:r>
          </a:p>
          <a:p>
            <a:pPr marL="0" lvl="0" indent="0">
              <a:lnSpc>
                <a:spcPct val="100000"/>
              </a:lnSpc>
              <a:spcBef>
                <a:spcPct val="20000"/>
              </a:spcBef>
              <a:buClr>
                <a:srgbClr val="9E8E5C"/>
              </a:buClr>
              <a:buNone/>
            </a:pPr>
            <a:endParaRPr lang="en-US" sz="2400" dirty="0">
              <a:solidFill>
                <a:prstClr val="black"/>
              </a:solidFill>
            </a:endParaRPr>
          </a:p>
          <a:p>
            <a:pPr marL="239713" lvl="0" indent="-239713">
              <a:lnSpc>
                <a:spcPct val="100000"/>
              </a:lnSpc>
              <a:spcBef>
                <a:spcPct val="20000"/>
              </a:spcBef>
              <a:buClr>
                <a:srgbClr val="9E8E5C"/>
              </a:buClr>
            </a:pPr>
            <a:r>
              <a:rPr lang="en-US" sz="2400" dirty="0">
                <a:solidFill>
                  <a:prstClr val="black"/>
                </a:solidFill>
              </a:rPr>
              <a:t>Components of achievement: 1) cognitive – skills, information, knowledge, 2) moral – character, citizenship, deportment, demeanor, behavior, work habits.</a:t>
            </a:r>
          </a:p>
          <a:p>
            <a:pPr marL="239713" lvl="0" indent="-239713">
              <a:lnSpc>
                <a:spcPct val="100000"/>
              </a:lnSpc>
              <a:spcBef>
                <a:spcPct val="20000"/>
              </a:spcBef>
              <a:buClr>
                <a:srgbClr val="9E8E5C"/>
              </a:buClr>
            </a:pPr>
            <a:endParaRPr lang="en-US" sz="2400" dirty="0">
              <a:solidFill>
                <a:prstClr val="black"/>
              </a:solidFill>
            </a:endParaRPr>
          </a:p>
          <a:p>
            <a:pPr marL="239713" lvl="0" indent="-239713">
              <a:lnSpc>
                <a:spcPct val="100000"/>
              </a:lnSpc>
              <a:spcBef>
                <a:spcPct val="20000"/>
              </a:spcBef>
              <a:buClr>
                <a:srgbClr val="9E8E5C"/>
              </a:buClr>
            </a:pPr>
            <a:r>
              <a:rPr lang="en-US" sz="2400" dirty="0">
                <a:solidFill>
                  <a:prstClr val="black"/>
                </a:solidFill>
              </a:rPr>
              <a:t>Teachers’ reward systems can blur the boundaries between cognitive and moral aspects of achievement, e.g., a “good” or “smart” student is also seen as well-behaved.</a:t>
            </a:r>
          </a:p>
          <a:p>
            <a:endParaRPr lang="en-US" dirty="0"/>
          </a:p>
        </p:txBody>
      </p:sp>
    </p:spTree>
    <p:extLst>
      <p:ext uri="{BB962C8B-B14F-4D97-AF65-F5344CB8AC3E}">
        <p14:creationId xmlns:p14="http://schemas.microsoft.com/office/powerpoint/2010/main" val="2004033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10515600" cy="1115567"/>
          </a:xfrm>
        </p:spPr>
        <p:txBody>
          <a:bodyPr>
            <a:noAutofit/>
          </a:bodyPr>
          <a:lstStyle/>
          <a:p>
            <a:r>
              <a:rPr lang="en-US" sz="4000" b="1" spc="-100" dirty="0">
                <a:solidFill>
                  <a:srgbClr val="37302A"/>
                </a:solidFill>
                <a:latin typeface="Cambria"/>
              </a:rPr>
              <a:t>Functionalists’ Logic on Inequality in Society</a:t>
            </a:r>
            <a:br>
              <a:rPr lang="en-US" sz="4000" b="1" spc="-100" dirty="0">
                <a:solidFill>
                  <a:srgbClr val="37302A"/>
                </a:solidFill>
                <a:latin typeface="Cambria"/>
              </a:rPr>
            </a:br>
            <a:endParaRPr lang="en-US" sz="4000" dirty="0"/>
          </a:p>
        </p:txBody>
      </p:sp>
      <p:sp>
        <p:nvSpPr>
          <p:cNvPr id="3" name="Content Placeholder 2"/>
          <p:cNvSpPr>
            <a:spLocks noGrp="1"/>
          </p:cNvSpPr>
          <p:nvPr>
            <p:ph idx="1"/>
          </p:nvPr>
        </p:nvSpPr>
        <p:spPr>
          <a:xfrm>
            <a:off x="838200" y="1572768"/>
            <a:ext cx="10515600" cy="4791456"/>
          </a:xfrm>
        </p:spPr>
        <p:txBody>
          <a:bodyPr/>
          <a:lstStyle/>
          <a:p>
            <a:pPr marL="342900" lvl="0">
              <a:lnSpc>
                <a:spcPct val="100000"/>
              </a:lnSpc>
              <a:spcBef>
                <a:spcPts val="600"/>
              </a:spcBef>
              <a:spcAft>
                <a:spcPts val="600"/>
              </a:spcAft>
              <a:buClr>
                <a:srgbClr val="9E8E5C"/>
              </a:buClr>
            </a:pPr>
            <a:r>
              <a:rPr lang="en-US" sz="2800" dirty="0">
                <a:solidFill>
                  <a:prstClr val="black"/>
                </a:solidFill>
              </a:rPr>
              <a:t>Natural born talent/ability or intellect is always unevenly distributed across society</a:t>
            </a:r>
          </a:p>
          <a:p>
            <a:pPr marL="342900" lvl="0">
              <a:lnSpc>
                <a:spcPct val="100000"/>
              </a:lnSpc>
              <a:spcBef>
                <a:spcPts val="600"/>
              </a:spcBef>
              <a:spcAft>
                <a:spcPts val="600"/>
              </a:spcAft>
              <a:buClr>
                <a:srgbClr val="9E8E5C"/>
              </a:buClr>
            </a:pPr>
            <a:endParaRPr lang="en-US" sz="2800" dirty="0">
              <a:solidFill>
                <a:prstClr val="black"/>
              </a:solidFill>
            </a:endParaRPr>
          </a:p>
          <a:p>
            <a:pPr marL="342900" lvl="0">
              <a:lnSpc>
                <a:spcPct val="100000"/>
              </a:lnSpc>
              <a:spcBef>
                <a:spcPts val="600"/>
              </a:spcBef>
              <a:spcAft>
                <a:spcPts val="600"/>
              </a:spcAft>
              <a:buClr>
                <a:srgbClr val="9E8E5C"/>
              </a:buClr>
            </a:pPr>
            <a:r>
              <a:rPr lang="en-US" sz="2800" dirty="0">
                <a:solidFill>
                  <a:prstClr val="black"/>
                </a:solidFill>
              </a:rPr>
              <a:t>Because economic success is correlated with intellect, economic inequality is </a:t>
            </a:r>
            <a:r>
              <a:rPr lang="en-US" sz="2800" u="sng" dirty="0">
                <a:solidFill>
                  <a:prstClr val="black"/>
                </a:solidFill>
              </a:rPr>
              <a:t>natural</a:t>
            </a:r>
            <a:r>
              <a:rPr lang="en-US" sz="2800" dirty="0">
                <a:solidFill>
                  <a:prstClr val="black"/>
                </a:solidFill>
              </a:rPr>
              <a:t> in society</a:t>
            </a:r>
          </a:p>
          <a:p>
            <a:pPr marL="342900" lvl="0">
              <a:lnSpc>
                <a:spcPct val="100000"/>
              </a:lnSpc>
              <a:spcBef>
                <a:spcPts val="600"/>
              </a:spcBef>
              <a:spcAft>
                <a:spcPts val="600"/>
              </a:spcAft>
              <a:buClr>
                <a:srgbClr val="9E8E5C"/>
              </a:buClr>
            </a:pPr>
            <a:endParaRPr lang="en-US" sz="2800" dirty="0">
              <a:solidFill>
                <a:prstClr val="black"/>
              </a:solidFill>
            </a:endParaRPr>
          </a:p>
          <a:p>
            <a:pPr marL="342900" lvl="0">
              <a:lnSpc>
                <a:spcPct val="100000"/>
              </a:lnSpc>
              <a:spcBef>
                <a:spcPts val="600"/>
              </a:spcBef>
              <a:spcAft>
                <a:spcPts val="600"/>
              </a:spcAft>
              <a:buClr>
                <a:srgbClr val="9E8E5C"/>
              </a:buClr>
            </a:pPr>
            <a:r>
              <a:rPr lang="en-US" sz="2800" dirty="0">
                <a:solidFill>
                  <a:prstClr val="black"/>
                </a:solidFill>
              </a:rPr>
              <a:t>Society needs structures or institutions that can accommodate all levels of ability</a:t>
            </a:r>
          </a:p>
          <a:p>
            <a:endParaRPr lang="en-US" dirty="0"/>
          </a:p>
        </p:txBody>
      </p:sp>
    </p:spTree>
    <p:extLst>
      <p:ext uri="{BB962C8B-B14F-4D97-AF65-F5344CB8AC3E}">
        <p14:creationId xmlns:p14="http://schemas.microsoft.com/office/powerpoint/2010/main" val="857348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2954" y="352926"/>
            <a:ext cx="10135046" cy="1320800"/>
          </a:xfrm>
        </p:spPr>
        <p:txBody>
          <a:bodyPr>
            <a:noAutofit/>
          </a:bodyPr>
          <a:lstStyle/>
          <a:p>
            <a:r>
              <a:rPr lang="en-US" sz="4000" b="1" spc="-100" dirty="0">
                <a:solidFill>
                  <a:srgbClr val="37302A"/>
                </a:solidFill>
                <a:latin typeface="Cambria"/>
              </a:rPr>
              <a:t>Functionalists’ Logic on Inequality in Society</a:t>
            </a:r>
            <a:br>
              <a:rPr lang="en-US" sz="4000" b="1" spc="-100" dirty="0">
                <a:solidFill>
                  <a:srgbClr val="37302A"/>
                </a:solidFill>
                <a:latin typeface="Cambria"/>
              </a:rPr>
            </a:br>
            <a:endParaRPr lang="en-US" sz="4000" dirty="0"/>
          </a:p>
        </p:txBody>
      </p:sp>
      <p:sp>
        <p:nvSpPr>
          <p:cNvPr id="3" name="Content Placeholder 2"/>
          <p:cNvSpPr>
            <a:spLocks noGrp="1"/>
          </p:cNvSpPr>
          <p:nvPr>
            <p:ph idx="1"/>
          </p:nvPr>
        </p:nvSpPr>
        <p:spPr>
          <a:xfrm>
            <a:off x="677334" y="1673726"/>
            <a:ext cx="10676466" cy="4743116"/>
          </a:xfrm>
        </p:spPr>
        <p:txBody>
          <a:bodyPr/>
          <a:lstStyle/>
          <a:p>
            <a:pPr>
              <a:spcBef>
                <a:spcPts val="600"/>
              </a:spcBef>
              <a:spcAft>
                <a:spcPts val="600"/>
              </a:spcAft>
            </a:pPr>
            <a:r>
              <a:rPr lang="en-US" sz="2400" dirty="0"/>
              <a:t>The structure of education must prepare all individuals for a position in society that fits their intellect</a:t>
            </a:r>
          </a:p>
          <a:p>
            <a:pPr>
              <a:spcBef>
                <a:spcPts val="600"/>
              </a:spcBef>
              <a:spcAft>
                <a:spcPts val="600"/>
              </a:spcAft>
            </a:pPr>
            <a:endParaRPr lang="en-US" sz="2400" dirty="0"/>
          </a:p>
          <a:p>
            <a:pPr>
              <a:spcBef>
                <a:spcPts val="600"/>
              </a:spcBef>
              <a:spcAft>
                <a:spcPts val="600"/>
              </a:spcAft>
            </a:pPr>
            <a:r>
              <a:rPr lang="en-US" sz="2400" dirty="0"/>
              <a:t>Sorting students into different kinds of education (academic vs vocational) </a:t>
            </a:r>
            <a:r>
              <a:rPr lang="en-US" sz="2400" u="sng" dirty="0"/>
              <a:t>is providing equal opportunity</a:t>
            </a:r>
          </a:p>
          <a:p>
            <a:pPr>
              <a:spcBef>
                <a:spcPts val="600"/>
              </a:spcBef>
              <a:spcAft>
                <a:spcPts val="600"/>
              </a:spcAft>
            </a:pPr>
            <a:endParaRPr lang="en-US" sz="2400" u="sng" dirty="0"/>
          </a:p>
          <a:p>
            <a:pPr>
              <a:spcBef>
                <a:spcPts val="600"/>
              </a:spcBef>
              <a:spcAft>
                <a:spcPts val="600"/>
              </a:spcAft>
            </a:pPr>
            <a:r>
              <a:rPr lang="en-US" sz="2400" dirty="0"/>
              <a:t>Given the above, it’s not surprising that low-income students tend to perform below middle/upper class students</a:t>
            </a:r>
          </a:p>
          <a:p>
            <a:endParaRPr lang="en-US" dirty="0"/>
          </a:p>
        </p:txBody>
      </p:sp>
    </p:spTree>
    <p:extLst>
      <p:ext uri="{BB962C8B-B14F-4D97-AF65-F5344CB8AC3E}">
        <p14:creationId xmlns:p14="http://schemas.microsoft.com/office/powerpoint/2010/main" val="2899968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6656" y="365125"/>
            <a:ext cx="10991088" cy="1325563"/>
          </a:xfrm>
        </p:spPr>
        <p:txBody>
          <a:bodyPr/>
          <a:lstStyle/>
          <a:p>
            <a:r>
              <a:rPr lang="en-US" sz="4000" spc="-100" dirty="0">
                <a:solidFill>
                  <a:srgbClr val="37302A"/>
                </a:solidFill>
                <a:latin typeface="Cambria"/>
              </a:rPr>
              <a:t>Carol </a:t>
            </a:r>
            <a:r>
              <a:rPr lang="en-US" sz="4000" spc="-100" dirty="0" err="1">
                <a:solidFill>
                  <a:srgbClr val="37302A"/>
                </a:solidFill>
                <a:latin typeface="Cambria"/>
              </a:rPr>
              <a:t>Dweck</a:t>
            </a:r>
            <a:r>
              <a:rPr lang="en-US" sz="4000" spc="-100" dirty="0">
                <a:solidFill>
                  <a:srgbClr val="37302A"/>
                </a:solidFill>
                <a:latin typeface="Cambria"/>
              </a:rPr>
              <a:t>, “Fixed Mindsets vs. Growth Mindsets”</a:t>
            </a:r>
            <a:endParaRPr lang="en-US" dirty="0"/>
          </a:p>
        </p:txBody>
      </p:sp>
      <p:sp>
        <p:nvSpPr>
          <p:cNvPr id="3" name="Content Placeholder 2"/>
          <p:cNvSpPr>
            <a:spLocks noGrp="1"/>
          </p:cNvSpPr>
          <p:nvPr>
            <p:ph idx="1"/>
          </p:nvPr>
        </p:nvSpPr>
        <p:spPr>
          <a:xfrm>
            <a:off x="676656" y="1855430"/>
            <a:ext cx="10515600" cy="4389119"/>
          </a:xfrm>
        </p:spPr>
        <p:txBody>
          <a:bodyPr/>
          <a:lstStyle/>
          <a:p>
            <a:pPr marL="342900" lvl="0">
              <a:lnSpc>
                <a:spcPct val="100000"/>
              </a:lnSpc>
              <a:spcBef>
                <a:spcPct val="20000"/>
              </a:spcBef>
              <a:buClr>
                <a:srgbClr val="9E8E5C"/>
              </a:buClr>
            </a:pPr>
            <a:r>
              <a:rPr lang="en-US" sz="3200" dirty="0">
                <a:solidFill>
                  <a:prstClr val="black"/>
                </a:solidFill>
              </a:rPr>
              <a:t>Professor of Psychology at Stanford University</a:t>
            </a:r>
          </a:p>
          <a:p>
            <a:pPr marL="342900" lvl="0">
              <a:lnSpc>
                <a:spcPct val="100000"/>
              </a:lnSpc>
              <a:spcBef>
                <a:spcPct val="20000"/>
              </a:spcBef>
              <a:buClr>
                <a:srgbClr val="9E8E5C"/>
              </a:buClr>
            </a:pPr>
            <a:endParaRPr lang="en-US" sz="3200" dirty="0">
              <a:solidFill>
                <a:prstClr val="black"/>
              </a:solidFill>
            </a:endParaRPr>
          </a:p>
          <a:p>
            <a:pPr marL="342900" lvl="0">
              <a:lnSpc>
                <a:spcPct val="100000"/>
              </a:lnSpc>
              <a:spcBef>
                <a:spcPct val="20000"/>
              </a:spcBef>
              <a:buClr>
                <a:srgbClr val="9E8E5C"/>
              </a:buClr>
            </a:pPr>
            <a:r>
              <a:rPr lang="en-US" sz="3200" dirty="0">
                <a:solidFill>
                  <a:prstClr val="black"/>
                </a:solidFill>
              </a:rPr>
              <a:t>She has studied why students succeed in school and how to foster their success by focusing on the mindsets of students</a:t>
            </a:r>
          </a:p>
          <a:p>
            <a:pPr marL="114300" lvl="0" indent="0">
              <a:lnSpc>
                <a:spcPct val="100000"/>
              </a:lnSpc>
              <a:spcBef>
                <a:spcPct val="20000"/>
              </a:spcBef>
              <a:buClr>
                <a:srgbClr val="9E8E5C"/>
              </a:buClr>
              <a:buNone/>
            </a:pPr>
            <a:endParaRPr lang="en-US" sz="3200" dirty="0">
              <a:solidFill>
                <a:prstClr val="black"/>
              </a:solidFill>
            </a:endParaRPr>
          </a:p>
          <a:p>
            <a:pPr marL="342900" lvl="0">
              <a:lnSpc>
                <a:spcPct val="100000"/>
              </a:lnSpc>
              <a:spcBef>
                <a:spcPct val="20000"/>
              </a:spcBef>
              <a:buClr>
                <a:srgbClr val="9E8E5C"/>
              </a:buClr>
            </a:pPr>
            <a:r>
              <a:rPr lang="en-US" sz="3200" dirty="0">
                <a:solidFill>
                  <a:prstClr val="black"/>
                </a:solidFill>
              </a:rPr>
              <a:t>https://www.youtube.com/watch?v=_X0mgOOSpLU</a:t>
            </a:r>
          </a:p>
          <a:p>
            <a:endParaRPr lang="en-US" dirty="0"/>
          </a:p>
        </p:txBody>
      </p:sp>
    </p:spTree>
    <p:extLst>
      <p:ext uri="{BB962C8B-B14F-4D97-AF65-F5344CB8AC3E}">
        <p14:creationId xmlns:p14="http://schemas.microsoft.com/office/powerpoint/2010/main" val="1157607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81" y="401052"/>
            <a:ext cx="8596668" cy="1320800"/>
          </a:xfrm>
        </p:spPr>
        <p:txBody>
          <a:bodyPr>
            <a:normAutofit fontScale="90000"/>
          </a:bodyPr>
          <a:lstStyle/>
          <a:p>
            <a:r>
              <a:rPr lang="en-US" sz="4000" b="1" spc="-100" dirty="0">
                <a:solidFill>
                  <a:srgbClr val="37302A"/>
                </a:solidFill>
                <a:latin typeface="Cambria"/>
              </a:rPr>
              <a:t>Conflict Theorists on the Role of Education in Society: Bowles &amp; </a:t>
            </a:r>
            <a:r>
              <a:rPr lang="en-US" sz="4000" b="1" spc="-100" dirty="0" err="1">
                <a:solidFill>
                  <a:srgbClr val="37302A"/>
                </a:solidFill>
                <a:latin typeface="Cambria"/>
              </a:rPr>
              <a:t>Gintis</a:t>
            </a:r>
            <a:r>
              <a:rPr lang="en-US" sz="4000" b="1" spc="-100" dirty="0">
                <a:solidFill>
                  <a:srgbClr val="37302A"/>
                </a:solidFill>
                <a:latin typeface="Cambria"/>
              </a:rPr>
              <a:t> reading</a:t>
            </a:r>
            <a:endParaRPr lang="en-US" sz="4000" dirty="0"/>
          </a:p>
        </p:txBody>
      </p:sp>
      <p:sp>
        <p:nvSpPr>
          <p:cNvPr id="3" name="Content Placeholder 2"/>
          <p:cNvSpPr>
            <a:spLocks noGrp="1"/>
          </p:cNvSpPr>
          <p:nvPr>
            <p:ph idx="1"/>
          </p:nvPr>
        </p:nvSpPr>
        <p:spPr>
          <a:xfrm>
            <a:off x="581081" y="2101516"/>
            <a:ext cx="10772719" cy="4591892"/>
          </a:xfrm>
        </p:spPr>
        <p:txBody>
          <a:bodyPr/>
          <a:lstStyle/>
          <a:p>
            <a:r>
              <a:rPr lang="en-US" sz="2400" dirty="0"/>
              <a:t>Samuel Bowles and Herbert </a:t>
            </a:r>
            <a:r>
              <a:rPr lang="en-US" sz="2400" dirty="0" err="1"/>
              <a:t>Gintis</a:t>
            </a:r>
            <a:r>
              <a:rPr lang="en-US" sz="2400" dirty="0"/>
              <a:t> are economists in the Marxist tradition; groundbreaking work in the sociology of education</a:t>
            </a:r>
          </a:p>
          <a:p>
            <a:endParaRPr lang="en-US" sz="2400" dirty="0"/>
          </a:p>
          <a:p>
            <a:r>
              <a:rPr lang="en-US" sz="2400" dirty="0"/>
              <a:t>Dominant cultural norms about individual ability and success unfairly influence education to protect the interests of the elite or dominant groups</a:t>
            </a:r>
          </a:p>
          <a:p>
            <a:endParaRPr lang="en-US" sz="2400" dirty="0"/>
          </a:p>
          <a:p>
            <a:r>
              <a:rPr lang="en-US" sz="2400" dirty="0"/>
              <a:t>The primary function of education is to legitimize economic inequality among groups (“normalize” inequality)</a:t>
            </a:r>
          </a:p>
          <a:p>
            <a:endParaRPr lang="en-US" dirty="0"/>
          </a:p>
        </p:txBody>
      </p:sp>
    </p:spTree>
    <p:extLst>
      <p:ext uri="{BB962C8B-B14F-4D97-AF65-F5344CB8AC3E}">
        <p14:creationId xmlns:p14="http://schemas.microsoft.com/office/powerpoint/2010/main" val="1040436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432" y="433137"/>
            <a:ext cx="8728570" cy="1320800"/>
          </a:xfrm>
        </p:spPr>
        <p:txBody>
          <a:bodyPr>
            <a:normAutofit/>
          </a:bodyPr>
          <a:lstStyle/>
          <a:p>
            <a:r>
              <a:rPr lang="en-US" sz="4000" spc="-100" dirty="0">
                <a:solidFill>
                  <a:srgbClr val="37302A"/>
                </a:solidFill>
                <a:latin typeface="Cambria"/>
              </a:rPr>
              <a:t>Conflict Theorists’ </a:t>
            </a:r>
            <a:r>
              <a:rPr lang="en-US" sz="4000" b="1" spc="-100" dirty="0">
                <a:solidFill>
                  <a:srgbClr val="37302A"/>
                </a:solidFill>
                <a:latin typeface="Cambria"/>
              </a:rPr>
              <a:t>Critique</a:t>
            </a:r>
            <a:r>
              <a:rPr lang="en-US" sz="4000" spc="-100" dirty="0">
                <a:solidFill>
                  <a:srgbClr val="37302A"/>
                </a:solidFill>
                <a:latin typeface="Cambria"/>
              </a:rPr>
              <a:t> of Functionalists’ Claims  (Bowles &amp; </a:t>
            </a:r>
            <a:r>
              <a:rPr lang="en-US" sz="4000" spc="-100" dirty="0" err="1">
                <a:solidFill>
                  <a:srgbClr val="37302A"/>
                </a:solidFill>
                <a:latin typeface="Cambria"/>
              </a:rPr>
              <a:t>Gintis</a:t>
            </a:r>
            <a:r>
              <a:rPr lang="en-US" sz="4000" spc="-100" dirty="0">
                <a:solidFill>
                  <a:srgbClr val="37302A"/>
                </a:solidFill>
                <a:latin typeface="Cambria"/>
              </a:rPr>
              <a:t>) </a:t>
            </a:r>
            <a:endParaRPr lang="en-US" sz="4000" dirty="0"/>
          </a:p>
        </p:txBody>
      </p:sp>
      <p:sp>
        <p:nvSpPr>
          <p:cNvPr id="3" name="Content Placeholder 2"/>
          <p:cNvSpPr>
            <a:spLocks noGrp="1"/>
          </p:cNvSpPr>
          <p:nvPr>
            <p:ph idx="1"/>
          </p:nvPr>
        </p:nvSpPr>
        <p:spPr>
          <a:xfrm>
            <a:off x="545432" y="2139696"/>
            <a:ext cx="10347157" cy="4553712"/>
          </a:xfrm>
        </p:spPr>
        <p:txBody>
          <a:bodyPr/>
          <a:lstStyle/>
          <a:p>
            <a:pPr marL="342900" lvl="0">
              <a:spcBef>
                <a:spcPct val="20000"/>
              </a:spcBef>
              <a:buClr>
                <a:srgbClr val="9E8E5C"/>
              </a:buClr>
            </a:pPr>
            <a:r>
              <a:rPr lang="en-US" sz="2400" dirty="0">
                <a:solidFill>
                  <a:prstClr val="black"/>
                </a:solidFill>
              </a:rPr>
              <a:t>Economic inequality is </a:t>
            </a:r>
            <a:r>
              <a:rPr lang="en-US" sz="2400" u="sng" dirty="0">
                <a:solidFill>
                  <a:prstClr val="black"/>
                </a:solidFill>
              </a:rPr>
              <a:t>not</a:t>
            </a:r>
            <a:r>
              <a:rPr lang="en-US" sz="2400" dirty="0">
                <a:solidFill>
                  <a:prstClr val="black"/>
                </a:solidFill>
              </a:rPr>
              <a:t> necessary or natural; it does </a:t>
            </a:r>
            <a:r>
              <a:rPr lang="en-US" sz="2400" u="sng" dirty="0">
                <a:solidFill>
                  <a:prstClr val="black"/>
                </a:solidFill>
              </a:rPr>
              <a:t>not</a:t>
            </a:r>
            <a:r>
              <a:rPr lang="en-US" sz="2400" dirty="0">
                <a:solidFill>
                  <a:prstClr val="black"/>
                </a:solidFill>
              </a:rPr>
              <a:t> serve the greater good of society</a:t>
            </a:r>
          </a:p>
          <a:p>
            <a:pPr marL="0" lvl="0" indent="0">
              <a:spcBef>
                <a:spcPct val="20000"/>
              </a:spcBef>
              <a:buClr>
                <a:srgbClr val="9E8E5C"/>
              </a:buClr>
              <a:buNone/>
            </a:pPr>
            <a:endParaRPr lang="en-US" sz="2400" dirty="0">
              <a:solidFill>
                <a:prstClr val="black"/>
              </a:solidFill>
            </a:endParaRPr>
          </a:p>
          <a:p>
            <a:pPr marL="342900" lvl="0">
              <a:spcBef>
                <a:spcPct val="20000"/>
              </a:spcBef>
              <a:buClr>
                <a:srgbClr val="9E8E5C"/>
              </a:buClr>
            </a:pPr>
            <a:r>
              <a:rPr lang="en-US" sz="2400" dirty="0">
                <a:solidFill>
                  <a:prstClr val="black"/>
                </a:solidFill>
              </a:rPr>
              <a:t>Inequality maintains relations of power for a subgroup of society; inequality preserves status, privilege, wealth of dominant groups </a:t>
            </a:r>
          </a:p>
          <a:p>
            <a:pPr marL="0" lvl="0" indent="0">
              <a:spcBef>
                <a:spcPct val="20000"/>
              </a:spcBef>
              <a:buClr>
                <a:srgbClr val="9E8E5C"/>
              </a:buClr>
              <a:buNone/>
            </a:pPr>
            <a:endParaRPr lang="en-US" sz="2400" dirty="0">
              <a:solidFill>
                <a:prstClr val="black"/>
              </a:solidFill>
            </a:endParaRPr>
          </a:p>
          <a:p>
            <a:pPr marL="342900" lvl="0">
              <a:spcBef>
                <a:spcPct val="20000"/>
              </a:spcBef>
              <a:buClr>
                <a:srgbClr val="9E8E5C"/>
              </a:buClr>
            </a:pPr>
            <a:r>
              <a:rPr lang="en-US" sz="2400" dirty="0">
                <a:solidFill>
                  <a:prstClr val="black"/>
                </a:solidFill>
              </a:rPr>
              <a:t>The “egalitarian objectives” of education are in conflict with its integrative function in society (preparing children to take on adult roles)</a:t>
            </a:r>
          </a:p>
          <a:p>
            <a:endParaRPr lang="en-US" dirty="0"/>
          </a:p>
        </p:txBody>
      </p:sp>
    </p:spTree>
    <p:extLst>
      <p:ext uri="{BB962C8B-B14F-4D97-AF65-F5344CB8AC3E}">
        <p14:creationId xmlns:p14="http://schemas.microsoft.com/office/powerpoint/2010/main" val="2512585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249" y="421437"/>
            <a:ext cx="9862330" cy="1320800"/>
          </a:xfrm>
        </p:spPr>
        <p:txBody>
          <a:bodyPr>
            <a:normAutofit/>
          </a:bodyPr>
          <a:lstStyle/>
          <a:p>
            <a:r>
              <a:rPr lang="en-US" sz="4000" spc="-100" dirty="0">
                <a:solidFill>
                  <a:srgbClr val="37302A"/>
                </a:solidFill>
                <a:latin typeface="Cambria"/>
              </a:rPr>
              <a:t>Conflict Theorists’ </a:t>
            </a:r>
            <a:r>
              <a:rPr lang="en-US" sz="4000" b="1" spc="-100" dirty="0">
                <a:solidFill>
                  <a:srgbClr val="37302A"/>
                </a:solidFill>
                <a:latin typeface="Cambria"/>
              </a:rPr>
              <a:t>Critique</a:t>
            </a:r>
            <a:r>
              <a:rPr lang="en-US" sz="4000" spc="-100" dirty="0">
                <a:solidFill>
                  <a:srgbClr val="37302A"/>
                </a:solidFill>
                <a:latin typeface="Cambria"/>
              </a:rPr>
              <a:t> of Functionalists’ Claims  (Bowles &amp; </a:t>
            </a:r>
            <a:r>
              <a:rPr lang="en-US" sz="4000" spc="-100" dirty="0" err="1">
                <a:solidFill>
                  <a:srgbClr val="37302A"/>
                </a:solidFill>
                <a:latin typeface="Cambria"/>
              </a:rPr>
              <a:t>Gintis</a:t>
            </a:r>
            <a:r>
              <a:rPr lang="en-US" sz="4000" spc="-100" dirty="0">
                <a:solidFill>
                  <a:srgbClr val="37302A"/>
                </a:solidFill>
                <a:latin typeface="Cambria"/>
              </a:rPr>
              <a:t>) </a:t>
            </a:r>
            <a:endParaRPr lang="en-US" sz="4000" dirty="0"/>
          </a:p>
        </p:txBody>
      </p:sp>
      <p:sp>
        <p:nvSpPr>
          <p:cNvPr id="3" name="Content Placeholder 2"/>
          <p:cNvSpPr>
            <a:spLocks noGrp="1"/>
          </p:cNvSpPr>
          <p:nvPr>
            <p:ph idx="1"/>
          </p:nvPr>
        </p:nvSpPr>
        <p:spPr>
          <a:xfrm>
            <a:off x="645249" y="2053388"/>
            <a:ext cx="10680477" cy="4512003"/>
          </a:xfrm>
        </p:spPr>
        <p:txBody>
          <a:bodyPr/>
          <a:lstStyle/>
          <a:p>
            <a:pPr marL="342900" lvl="0">
              <a:lnSpc>
                <a:spcPct val="100000"/>
              </a:lnSpc>
              <a:spcBef>
                <a:spcPct val="20000"/>
              </a:spcBef>
              <a:buClr>
                <a:srgbClr val="9E8E5C"/>
              </a:buClr>
            </a:pPr>
            <a:r>
              <a:rPr lang="en-US" sz="2400" dirty="0">
                <a:solidFill>
                  <a:prstClr val="black"/>
                </a:solidFill>
              </a:rPr>
              <a:t>Schools do socialize children and achievement is a key part of socialization as the functionalists claim</a:t>
            </a:r>
          </a:p>
          <a:p>
            <a:pPr marL="342900" lvl="0">
              <a:lnSpc>
                <a:spcPct val="100000"/>
              </a:lnSpc>
              <a:spcBef>
                <a:spcPct val="20000"/>
              </a:spcBef>
              <a:buClr>
                <a:srgbClr val="9E8E5C"/>
              </a:buClr>
            </a:pPr>
            <a:endParaRPr lang="en-US" sz="2400" dirty="0">
              <a:solidFill>
                <a:prstClr val="black"/>
              </a:solidFill>
            </a:endParaRPr>
          </a:p>
          <a:p>
            <a:pPr marL="342900" lvl="0">
              <a:lnSpc>
                <a:spcPct val="100000"/>
              </a:lnSpc>
              <a:spcBef>
                <a:spcPct val="20000"/>
              </a:spcBef>
              <a:buClr>
                <a:srgbClr val="9E8E5C"/>
              </a:buClr>
            </a:pPr>
            <a:r>
              <a:rPr lang="en-US" sz="2400" dirty="0">
                <a:solidFill>
                  <a:prstClr val="black"/>
                </a:solidFill>
              </a:rPr>
              <a:t>Schools prepare children for an unequal workforce by mirroring the power relationships in the work place</a:t>
            </a:r>
          </a:p>
          <a:p>
            <a:pPr marL="342900" lvl="0">
              <a:lnSpc>
                <a:spcPct val="100000"/>
              </a:lnSpc>
              <a:spcBef>
                <a:spcPct val="20000"/>
              </a:spcBef>
              <a:buClr>
                <a:srgbClr val="9E8E5C"/>
              </a:buClr>
            </a:pPr>
            <a:endParaRPr lang="en-US" sz="2400" dirty="0">
              <a:solidFill>
                <a:prstClr val="black"/>
              </a:solidFill>
            </a:endParaRPr>
          </a:p>
          <a:p>
            <a:pPr marL="342900" lvl="0">
              <a:lnSpc>
                <a:spcPct val="100000"/>
              </a:lnSpc>
              <a:spcBef>
                <a:spcPct val="20000"/>
              </a:spcBef>
              <a:buClr>
                <a:srgbClr val="9E8E5C"/>
              </a:buClr>
            </a:pPr>
            <a:r>
              <a:rPr lang="en-US" sz="2400" dirty="0">
                <a:solidFill>
                  <a:prstClr val="black"/>
                </a:solidFill>
              </a:rPr>
              <a:t>“Correspondence principle” – the idea that relationships in schools and classrooms directly correspond or mirror relationships in the work place  (boss/worker = teacher/student)</a:t>
            </a:r>
          </a:p>
          <a:p>
            <a:endParaRPr lang="en-US" dirty="0"/>
          </a:p>
        </p:txBody>
      </p:sp>
    </p:spTree>
    <p:extLst>
      <p:ext uri="{BB962C8B-B14F-4D97-AF65-F5344CB8AC3E}">
        <p14:creationId xmlns:p14="http://schemas.microsoft.com/office/powerpoint/2010/main" val="410812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928" y="163957"/>
            <a:ext cx="10916412" cy="1097915"/>
          </a:xfrm>
        </p:spPr>
        <p:txBody>
          <a:bodyPr>
            <a:noAutofit/>
          </a:bodyPr>
          <a:lstStyle/>
          <a:p>
            <a:r>
              <a:rPr lang="en-US" sz="4000" spc="-100" dirty="0">
                <a:solidFill>
                  <a:srgbClr val="37302A"/>
                </a:solidFill>
                <a:latin typeface="Cambria"/>
              </a:rPr>
              <a:t>Conflict Theorists’ </a:t>
            </a:r>
            <a:r>
              <a:rPr lang="en-US" sz="4000" b="1" spc="-100" dirty="0">
                <a:solidFill>
                  <a:srgbClr val="37302A"/>
                </a:solidFill>
                <a:latin typeface="Cambria"/>
              </a:rPr>
              <a:t>Critique </a:t>
            </a:r>
            <a:r>
              <a:rPr lang="en-US" sz="4000" spc="-100" dirty="0">
                <a:solidFill>
                  <a:srgbClr val="37302A"/>
                </a:solidFill>
                <a:latin typeface="Cambria"/>
              </a:rPr>
              <a:t>of Functionalists’ Claims</a:t>
            </a:r>
            <a:endParaRPr lang="en-US" sz="4000" dirty="0"/>
          </a:p>
        </p:txBody>
      </p:sp>
      <p:sp>
        <p:nvSpPr>
          <p:cNvPr id="3" name="Content Placeholder 2"/>
          <p:cNvSpPr>
            <a:spLocks noGrp="1"/>
          </p:cNvSpPr>
          <p:nvPr>
            <p:ph idx="1"/>
          </p:nvPr>
        </p:nvSpPr>
        <p:spPr>
          <a:xfrm>
            <a:off x="566928" y="1261872"/>
            <a:ext cx="11045952" cy="5413247"/>
          </a:xfrm>
        </p:spPr>
        <p:txBody>
          <a:bodyPr>
            <a:normAutofit lnSpcReduction="10000"/>
          </a:bodyPr>
          <a:lstStyle/>
          <a:p>
            <a:pPr marL="342900" lvl="0">
              <a:spcBef>
                <a:spcPct val="20000"/>
              </a:spcBef>
              <a:buClr>
                <a:srgbClr val="9E8E5C"/>
              </a:buClr>
            </a:pPr>
            <a:r>
              <a:rPr lang="en-US" sz="2400" dirty="0">
                <a:solidFill>
                  <a:prstClr val="black"/>
                </a:solidFill>
              </a:rPr>
              <a:t>Socialization in classrooms uses the </a:t>
            </a:r>
            <a:r>
              <a:rPr lang="en-US" sz="2400" u="sng" dirty="0">
                <a:solidFill>
                  <a:prstClr val="black"/>
                </a:solidFill>
              </a:rPr>
              <a:t>meritocratic ideology </a:t>
            </a:r>
            <a:r>
              <a:rPr lang="en-US" sz="2400" dirty="0">
                <a:solidFill>
                  <a:prstClr val="black"/>
                </a:solidFill>
              </a:rPr>
              <a:t>to justify differences in achievement </a:t>
            </a:r>
          </a:p>
          <a:p>
            <a:pPr marL="114300" lvl="0" indent="0">
              <a:spcBef>
                <a:spcPct val="20000"/>
              </a:spcBef>
              <a:buClr>
                <a:srgbClr val="9E8E5C"/>
              </a:buClr>
              <a:buNone/>
            </a:pPr>
            <a:endParaRPr lang="en-US" sz="2400" dirty="0">
              <a:solidFill>
                <a:prstClr val="black"/>
              </a:solidFill>
            </a:endParaRPr>
          </a:p>
          <a:p>
            <a:pPr marL="342900" lvl="0">
              <a:spcBef>
                <a:spcPct val="20000"/>
              </a:spcBef>
              <a:buClr>
                <a:srgbClr val="9E8E5C"/>
              </a:buClr>
            </a:pPr>
            <a:r>
              <a:rPr lang="en-US" sz="2400" dirty="0">
                <a:solidFill>
                  <a:prstClr val="black"/>
                </a:solidFill>
              </a:rPr>
              <a:t>Ideology as values, attitudes, </a:t>
            </a:r>
            <a:r>
              <a:rPr lang="en-US" sz="2400" dirty="0"/>
              <a:t>beliefs</a:t>
            </a:r>
            <a:r>
              <a:rPr lang="en-US" sz="2400" dirty="0">
                <a:solidFill>
                  <a:prstClr val="black"/>
                </a:solidFill>
              </a:rPr>
              <a:t> used to justify the current state of things, to make the current state of affairs seem natural, common sense  </a:t>
            </a:r>
          </a:p>
          <a:p>
            <a:pPr marL="342900" lvl="0">
              <a:spcBef>
                <a:spcPct val="20000"/>
              </a:spcBef>
              <a:buClr>
                <a:srgbClr val="9E8E5C"/>
              </a:buClr>
            </a:pPr>
            <a:endParaRPr lang="en-US" sz="2400" dirty="0">
              <a:solidFill>
                <a:prstClr val="black"/>
              </a:solidFill>
            </a:endParaRPr>
          </a:p>
          <a:p>
            <a:pPr marL="342900" lvl="0">
              <a:spcBef>
                <a:spcPct val="20000"/>
              </a:spcBef>
              <a:buClr>
                <a:srgbClr val="9E8E5C"/>
              </a:buClr>
            </a:pPr>
            <a:r>
              <a:rPr lang="en-US" sz="2400" dirty="0">
                <a:solidFill>
                  <a:prstClr val="black"/>
                </a:solidFill>
              </a:rPr>
              <a:t>Meritocratic ideology says that individuals regardless of ability have an equal chance to compete for rewards in school and in life. Results of competition due to innate talent and motivation.</a:t>
            </a:r>
          </a:p>
          <a:p>
            <a:pPr marL="342900" lvl="0">
              <a:spcBef>
                <a:spcPct val="20000"/>
              </a:spcBef>
              <a:buClr>
                <a:srgbClr val="9E8E5C"/>
              </a:buClr>
            </a:pPr>
            <a:endParaRPr lang="en-US" sz="2400" dirty="0">
              <a:solidFill>
                <a:prstClr val="black"/>
              </a:solidFill>
            </a:endParaRPr>
          </a:p>
          <a:p>
            <a:pPr marL="342900" lvl="0">
              <a:spcBef>
                <a:spcPct val="20000"/>
              </a:spcBef>
              <a:buClr>
                <a:srgbClr val="9E8E5C"/>
              </a:buClr>
            </a:pPr>
            <a:r>
              <a:rPr lang="en-US" sz="2400" dirty="0">
                <a:solidFill>
                  <a:prstClr val="black"/>
                </a:solidFill>
              </a:rPr>
              <a:t>Façade of merit – rewards in school, such as grades, teacher praise or special treatment are not solely based on intelligence or cognitive skills and internal motivation that functionalists talk about as the main indicators of educational success and economic success </a:t>
            </a:r>
          </a:p>
          <a:p>
            <a:endParaRPr lang="en-US" dirty="0"/>
          </a:p>
        </p:txBody>
      </p:sp>
    </p:spTree>
    <p:extLst>
      <p:ext uri="{BB962C8B-B14F-4D97-AF65-F5344CB8AC3E}">
        <p14:creationId xmlns:p14="http://schemas.microsoft.com/office/powerpoint/2010/main" val="913028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4944" y="365125"/>
            <a:ext cx="10826496" cy="878459"/>
          </a:xfrm>
        </p:spPr>
        <p:txBody>
          <a:bodyPr>
            <a:normAutofit/>
          </a:bodyPr>
          <a:lstStyle/>
          <a:p>
            <a:r>
              <a:rPr lang="en-US" sz="4000" spc="-100" dirty="0">
                <a:solidFill>
                  <a:srgbClr val="37302A"/>
                </a:solidFill>
                <a:latin typeface="Cambria"/>
              </a:rPr>
              <a:t>Conflict Theorists’ </a:t>
            </a:r>
            <a:r>
              <a:rPr lang="en-US" sz="4000" b="1" spc="-100" dirty="0">
                <a:solidFill>
                  <a:srgbClr val="37302A"/>
                </a:solidFill>
                <a:latin typeface="Cambria"/>
              </a:rPr>
              <a:t>Critique</a:t>
            </a:r>
            <a:r>
              <a:rPr lang="en-US" sz="4000" spc="-100" dirty="0">
                <a:solidFill>
                  <a:srgbClr val="37302A"/>
                </a:solidFill>
                <a:latin typeface="Cambria"/>
              </a:rPr>
              <a:t> of Functionalists’ Views </a:t>
            </a:r>
            <a:endParaRPr lang="en-US" sz="4000" dirty="0"/>
          </a:p>
        </p:txBody>
      </p:sp>
      <p:sp>
        <p:nvSpPr>
          <p:cNvPr id="3" name="Content Placeholder 2"/>
          <p:cNvSpPr>
            <a:spLocks noGrp="1"/>
          </p:cNvSpPr>
          <p:nvPr>
            <p:ph idx="1"/>
          </p:nvPr>
        </p:nvSpPr>
        <p:spPr>
          <a:xfrm>
            <a:off x="566928" y="1243584"/>
            <a:ext cx="10954512" cy="5445974"/>
          </a:xfrm>
        </p:spPr>
        <p:txBody>
          <a:bodyPr>
            <a:normAutofit fontScale="92500" lnSpcReduction="10000"/>
          </a:bodyPr>
          <a:lstStyle/>
          <a:p>
            <a:pPr marL="342900" lvl="0">
              <a:lnSpc>
                <a:spcPct val="100000"/>
              </a:lnSpc>
              <a:spcBef>
                <a:spcPct val="20000"/>
              </a:spcBef>
              <a:buClr>
                <a:srgbClr val="9E8E5C"/>
              </a:buClr>
            </a:pPr>
            <a:r>
              <a:rPr lang="en-US" sz="2600" dirty="0">
                <a:solidFill>
                  <a:prstClr val="black"/>
                </a:solidFill>
              </a:rPr>
              <a:t>Rewards in schools are largely based on beliefs about students’ economic futures:</a:t>
            </a:r>
          </a:p>
          <a:p>
            <a:pPr marL="0" lvl="0" indent="0">
              <a:lnSpc>
                <a:spcPct val="100000"/>
              </a:lnSpc>
              <a:spcBef>
                <a:spcPct val="20000"/>
              </a:spcBef>
              <a:buClr>
                <a:srgbClr val="9E8E5C"/>
              </a:buClr>
              <a:buNone/>
            </a:pPr>
            <a:endParaRPr lang="en-US" sz="2600" dirty="0">
              <a:solidFill>
                <a:prstClr val="black"/>
              </a:solidFill>
            </a:endParaRPr>
          </a:p>
          <a:p>
            <a:pPr marL="342900" lvl="0">
              <a:lnSpc>
                <a:spcPct val="100000"/>
              </a:lnSpc>
              <a:spcBef>
                <a:spcPct val="20000"/>
              </a:spcBef>
              <a:buClr>
                <a:srgbClr val="9E8E5C"/>
              </a:buClr>
            </a:pPr>
            <a:r>
              <a:rPr lang="en-US" sz="2600" dirty="0">
                <a:solidFill>
                  <a:prstClr val="black"/>
                </a:solidFill>
              </a:rPr>
              <a:t>Wilcox research showed the connection between teachers’ values and behaviors and the expectations of employers in different work settings. For example:</a:t>
            </a:r>
          </a:p>
          <a:p>
            <a:pPr marL="342900" lvl="0">
              <a:lnSpc>
                <a:spcPct val="100000"/>
              </a:lnSpc>
              <a:spcBef>
                <a:spcPct val="20000"/>
              </a:spcBef>
              <a:buClr>
                <a:srgbClr val="9E8E5C"/>
              </a:buClr>
            </a:pPr>
            <a:endParaRPr lang="en-US" sz="2600" dirty="0">
              <a:solidFill>
                <a:prstClr val="black"/>
              </a:solidFill>
            </a:endParaRPr>
          </a:p>
          <a:p>
            <a:pPr marL="342900" lvl="0">
              <a:lnSpc>
                <a:spcPct val="100000"/>
              </a:lnSpc>
              <a:spcBef>
                <a:spcPct val="20000"/>
              </a:spcBef>
              <a:buClr>
                <a:srgbClr val="9E8E5C"/>
              </a:buClr>
            </a:pPr>
            <a:r>
              <a:rPr lang="en-US" sz="2600" dirty="0">
                <a:solidFill>
                  <a:prstClr val="black"/>
                </a:solidFill>
              </a:rPr>
              <a:t>Huntington Elementary (upper-middle class) emphasized student reasoning, negotiation, self-reflection, self-management, problem-solving, and independence</a:t>
            </a:r>
          </a:p>
          <a:p>
            <a:pPr marL="342900" lvl="0">
              <a:lnSpc>
                <a:spcPct val="100000"/>
              </a:lnSpc>
              <a:spcBef>
                <a:spcPct val="20000"/>
              </a:spcBef>
              <a:buClr>
                <a:srgbClr val="9E8E5C"/>
              </a:buClr>
            </a:pPr>
            <a:endParaRPr lang="en-US" sz="2600" dirty="0">
              <a:solidFill>
                <a:prstClr val="black"/>
              </a:solidFill>
            </a:endParaRPr>
          </a:p>
          <a:p>
            <a:pPr marL="342900" lvl="0">
              <a:lnSpc>
                <a:spcPct val="100000"/>
              </a:lnSpc>
              <a:spcBef>
                <a:spcPct val="20000"/>
              </a:spcBef>
              <a:buClr>
                <a:srgbClr val="9E8E5C"/>
              </a:buClr>
            </a:pPr>
            <a:r>
              <a:rPr lang="en-US" sz="2600" dirty="0">
                <a:solidFill>
                  <a:prstClr val="black"/>
                </a:solidFill>
              </a:rPr>
              <a:t>Smith Elementary (lower-middle class) emphasized student obedience to authority, acceptance of directives, compliance to commands, relying on others for decision-making</a:t>
            </a:r>
          </a:p>
          <a:p>
            <a:endParaRPr lang="en-US" dirty="0"/>
          </a:p>
        </p:txBody>
      </p:sp>
    </p:spTree>
    <p:extLst>
      <p:ext uri="{BB962C8B-B14F-4D97-AF65-F5344CB8AC3E}">
        <p14:creationId xmlns:p14="http://schemas.microsoft.com/office/powerpoint/2010/main" val="211207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504" y="368967"/>
            <a:ext cx="10750296" cy="1320800"/>
          </a:xfrm>
        </p:spPr>
        <p:txBody>
          <a:bodyPr>
            <a:normAutofit/>
          </a:bodyPr>
          <a:lstStyle/>
          <a:p>
            <a:r>
              <a:rPr lang="en-US" sz="4000" spc="-100" dirty="0">
                <a:solidFill>
                  <a:srgbClr val="37302A"/>
                </a:solidFill>
                <a:latin typeface="Cambria"/>
              </a:rPr>
              <a:t>Conflict Theorists’ </a:t>
            </a:r>
            <a:r>
              <a:rPr lang="en-US" sz="4000" b="1" spc="-100" dirty="0">
                <a:solidFill>
                  <a:srgbClr val="37302A"/>
                </a:solidFill>
                <a:latin typeface="Cambria"/>
              </a:rPr>
              <a:t>Critique</a:t>
            </a:r>
            <a:r>
              <a:rPr lang="en-US" sz="4000" spc="-100" dirty="0">
                <a:solidFill>
                  <a:srgbClr val="37302A"/>
                </a:solidFill>
                <a:latin typeface="Cambria"/>
              </a:rPr>
              <a:t> of Functionalists’ Views </a:t>
            </a:r>
            <a:endParaRPr lang="en-US" sz="4000" dirty="0"/>
          </a:p>
        </p:txBody>
      </p:sp>
      <p:sp>
        <p:nvSpPr>
          <p:cNvPr id="3" name="Content Placeholder 2"/>
          <p:cNvSpPr>
            <a:spLocks noGrp="1"/>
          </p:cNvSpPr>
          <p:nvPr>
            <p:ph idx="1"/>
          </p:nvPr>
        </p:nvSpPr>
        <p:spPr>
          <a:xfrm>
            <a:off x="603504" y="1689768"/>
            <a:ext cx="10321170" cy="4839048"/>
          </a:xfrm>
        </p:spPr>
        <p:txBody>
          <a:bodyPr/>
          <a:lstStyle/>
          <a:p>
            <a:pPr marL="342900" lvl="0">
              <a:lnSpc>
                <a:spcPct val="100000"/>
              </a:lnSpc>
              <a:spcBef>
                <a:spcPct val="20000"/>
              </a:spcBef>
              <a:buClr>
                <a:srgbClr val="9E8E5C"/>
              </a:buClr>
            </a:pPr>
            <a:r>
              <a:rPr lang="en-US" sz="2400" dirty="0">
                <a:solidFill>
                  <a:prstClr val="black"/>
                </a:solidFill>
              </a:rPr>
              <a:t>Bowles &amp; </a:t>
            </a:r>
            <a:r>
              <a:rPr lang="en-US" sz="2400" dirty="0" err="1">
                <a:solidFill>
                  <a:prstClr val="black"/>
                </a:solidFill>
              </a:rPr>
              <a:t>Gintis</a:t>
            </a:r>
            <a:r>
              <a:rPr lang="en-US" sz="2400" dirty="0">
                <a:solidFill>
                  <a:prstClr val="black"/>
                </a:solidFill>
              </a:rPr>
              <a:t> are not dismissing the cognitive aspects of preparing youth for the work world. Yes, schools are responsible for teaching knowledge, skills and information.</a:t>
            </a:r>
          </a:p>
          <a:p>
            <a:pPr marL="342900" lvl="0">
              <a:lnSpc>
                <a:spcPct val="100000"/>
              </a:lnSpc>
              <a:spcBef>
                <a:spcPct val="20000"/>
              </a:spcBef>
              <a:buClr>
                <a:srgbClr val="9E8E5C"/>
              </a:buClr>
            </a:pPr>
            <a:endParaRPr lang="en-US" sz="2400" dirty="0">
              <a:solidFill>
                <a:prstClr val="black"/>
              </a:solidFill>
            </a:endParaRPr>
          </a:p>
          <a:p>
            <a:pPr marL="342900" lvl="0">
              <a:lnSpc>
                <a:spcPct val="100000"/>
              </a:lnSpc>
              <a:spcBef>
                <a:spcPct val="20000"/>
              </a:spcBef>
              <a:buClr>
                <a:srgbClr val="9E8E5C"/>
              </a:buClr>
            </a:pPr>
            <a:r>
              <a:rPr lang="en-US" sz="2400" dirty="0">
                <a:solidFill>
                  <a:prstClr val="black"/>
                </a:solidFill>
              </a:rPr>
              <a:t>The problem is that Functionalists minimize the importance of the “moral components” of achievement.  Functionalist views on innate talent hide the fact that economic success is </a:t>
            </a:r>
            <a:r>
              <a:rPr lang="en-US" sz="2400" u="sng" dirty="0">
                <a:solidFill>
                  <a:prstClr val="black"/>
                </a:solidFill>
              </a:rPr>
              <a:t>not</a:t>
            </a:r>
            <a:r>
              <a:rPr lang="en-US" sz="2400" dirty="0">
                <a:solidFill>
                  <a:prstClr val="black"/>
                </a:solidFill>
              </a:rPr>
              <a:t> solely determined by individual ability and motivation.</a:t>
            </a:r>
          </a:p>
          <a:p>
            <a:endParaRPr lang="en-US" dirty="0"/>
          </a:p>
        </p:txBody>
      </p:sp>
    </p:spTree>
    <p:extLst>
      <p:ext uri="{BB962C8B-B14F-4D97-AF65-F5344CB8AC3E}">
        <p14:creationId xmlns:p14="http://schemas.microsoft.com/office/powerpoint/2010/main" val="3280833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80" y="365125"/>
            <a:ext cx="10713720" cy="1325563"/>
          </a:xfrm>
        </p:spPr>
        <p:txBody>
          <a:bodyPr>
            <a:normAutofit/>
          </a:bodyPr>
          <a:lstStyle/>
          <a:p>
            <a:r>
              <a:rPr lang="en-US" sz="4000" spc="-100" dirty="0">
                <a:solidFill>
                  <a:srgbClr val="37302A"/>
                </a:solidFill>
                <a:latin typeface="Cambria"/>
              </a:rPr>
              <a:t>Conflict Theorists’ </a:t>
            </a:r>
            <a:r>
              <a:rPr lang="en-US" sz="4000" b="1" spc="-100" dirty="0">
                <a:solidFill>
                  <a:srgbClr val="37302A"/>
                </a:solidFill>
                <a:latin typeface="Cambria"/>
              </a:rPr>
              <a:t>Critique</a:t>
            </a:r>
            <a:r>
              <a:rPr lang="en-US" sz="4000" spc="-100" dirty="0">
                <a:solidFill>
                  <a:srgbClr val="37302A"/>
                </a:solidFill>
                <a:latin typeface="Cambria"/>
              </a:rPr>
              <a:t> of Functionalists’ Views </a:t>
            </a:r>
            <a:endParaRPr lang="en-US" sz="4000" dirty="0"/>
          </a:p>
        </p:txBody>
      </p:sp>
      <p:sp>
        <p:nvSpPr>
          <p:cNvPr id="3" name="Content Placeholder 2"/>
          <p:cNvSpPr>
            <a:spLocks noGrp="1"/>
          </p:cNvSpPr>
          <p:nvPr>
            <p:ph idx="1"/>
          </p:nvPr>
        </p:nvSpPr>
        <p:spPr>
          <a:xfrm>
            <a:off x="802105" y="1556084"/>
            <a:ext cx="9737558" cy="5082459"/>
          </a:xfrm>
        </p:spPr>
        <p:txBody>
          <a:bodyPr/>
          <a:lstStyle/>
          <a:p>
            <a:pPr marL="0" lvl="0" indent="0">
              <a:lnSpc>
                <a:spcPct val="100000"/>
              </a:lnSpc>
              <a:spcBef>
                <a:spcPct val="20000"/>
              </a:spcBef>
              <a:buClr>
                <a:srgbClr val="9E8E5C"/>
              </a:buClr>
              <a:buNone/>
              <a:tabLst>
                <a:tab pos="0" algn="l"/>
              </a:tabLst>
            </a:pPr>
            <a:r>
              <a:rPr lang="en-US" sz="2400" dirty="0">
                <a:solidFill>
                  <a:prstClr val="black"/>
                </a:solidFill>
              </a:rPr>
              <a:t>They discuss studies (in great detail):</a:t>
            </a:r>
          </a:p>
          <a:p>
            <a:pPr marL="682625" lvl="0" indent="-349250">
              <a:lnSpc>
                <a:spcPct val="100000"/>
              </a:lnSpc>
              <a:spcBef>
                <a:spcPct val="20000"/>
              </a:spcBef>
              <a:buClr>
                <a:srgbClr val="9E8E5C"/>
              </a:buClr>
            </a:pPr>
            <a:r>
              <a:rPr lang="en-US" sz="2400" dirty="0">
                <a:solidFill>
                  <a:prstClr val="black"/>
                </a:solidFill>
              </a:rPr>
              <a:t>showing little to no significant relationship between intelligence (IQ) and economic success</a:t>
            </a:r>
          </a:p>
          <a:p>
            <a:pPr marL="682625" lvl="0" indent="-349250">
              <a:lnSpc>
                <a:spcPct val="100000"/>
              </a:lnSpc>
              <a:spcBef>
                <a:spcPct val="20000"/>
              </a:spcBef>
              <a:buClr>
                <a:srgbClr val="9E8E5C"/>
              </a:buClr>
              <a:buNone/>
            </a:pPr>
            <a:endParaRPr lang="en-US" sz="2400" dirty="0">
              <a:solidFill>
                <a:prstClr val="black"/>
              </a:solidFill>
            </a:endParaRPr>
          </a:p>
          <a:p>
            <a:pPr marL="682625" lvl="0" indent="-349250">
              <a:lnSpc>
                <a:spcPct val="100000"/>
              </a:lnSpc>
              <a:spcBef>
                <a:spcPct val="20000"/>
              </a:spcBef>
              <a:buClr>
                <a:srgbClr val="9E8E5C"/>
              </a:buClr>
            </a:pPr>
            <a:r>
              <a:rPr lang="en-US" sz="2400" dirty="0">
                <a:solidFill>
                  <a:prstClr val="black"/>
                </a:solidFill>
              </a:rPr>
              <a:t>showing the benefits of education for everyone across IQ in terms of increasing knowledge and skills</a:t>
            </a:r>
          </a:p>
          <a:p>
            <a:pPr marL="333375" lvl="0" indent="0">
              <a:lnSpc>
                <a:spcPct val="100000"/>
              </a:lnSpc>
              <a:spcBef>
                <a:spcPct val="20000"/>
              </a:spcBef>
              <a:buClr>
                <a:srgbClr val="9E8E5C"/>
              </a:buClr>
              <a:buNone/>
            </a:pPr>
            <a:endParaRPr lang="en-US" sz="2400" dirty="0">
              <a:solidFill>
                <a:prstClr val="black"/>
              </a:solidFill>
            </a:endParaRPr>
          </a:p>
          <a:p>
            <a:pPr marL="0" lvl="0" indent="0">
              <a:lnSpc>
                <a:spcPct val="100000"/>
              </a:lnSpc>
              <a:spcBef>
                <a:spcPct val="20000"/>
              </a:spcBef>
              <a:buClr>
                <a:srgbClr val="9E8E5C"/>
              </a:buClr>
              <a:buNone/>
            </a:pPr>
            <a:r>
              <a:rPr lang="en-US" sz="2400" dirty="0">
                <a:solidFill>
                  <a:prstClr val="black"/>
                </a:solidFill>
              </a:rPr>
              <a:t>They conclude = education is a better predictor of economic success and not IQ </a:t>
            </a:r>
          </a:p>
          <a:p>
            <a:endParaRPr lang="en-US" dirty="0"/>
          </a:p>
        </p:txBody>
      </p:sp>
    </p:spTree>
    <p:extLst>
      <p:ext uri="{BB962C8B-B14F-4D97-AF65-F5344CB8AC3E}">
        <p14:creationId xmlns:p14="http://schemas.microsoft.com/office/powerpoint/2010/main" val="3392445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33323"/>
          </a:xfrm>
        </p:spPr>
        <p:txBody>
          <a:bodyPr>
            <a:normAutofit/>
          </a:bodyPr>
          <a:lstStyle/>
          <a:p>
            <a:r>
              <a:rPr lang="en-US" sz="4200" spc="-100" dirty="0">
                <a:solidFill>
                  <a:srgbClr val="37302A"/>
                </a:solidFill>
                <a:latin typeface="Cambria"/>
              </a:rPr>
              <a:t>Conflict Theorists: The Role of Schools</a:t>
            </a:r>
            <a:endParaRPr lang="en-US" sz="4200" dirty="0"/>
          </a:p>
        </p:txBody>
      </p:sp>
      <p:sp>
        <p:nvSpPr>
          <p:cNvPr id="3" name="Content Placeholder 2"/>
          <p:cNvSpPr>
            <a:spLocks noGrp="1"/>
          </p:cNvSpPr>
          <p:nvPr>
            <p:ph idx="1"/>
          </p:nvPr>
        </p:nvSpPr>
        <p:spPr>
          <a:xfrm>
            <a:off x="658368" y="1298448"/>
            <a:ext cx="10954512" cy="5266944"/>
          </a:xfrm>
        </p:spPr>
        <p:txBody>
          <a:bodyPr>
            <a:normAutofit/>
          </a:bodyPr>
          <a:lstStyle/>
          <a:p>
            <a:pPr marL="342900" lvl="0">
              <a:lnSpc>
                <a:spcPct val="100000"/>
              </a:lnSpc>
              <a:spcBef>
                <a:spcPct val="20000"/>
              </a:spcBef>
              <a:buClr>
                <a:srgbClr val="9E8E5C"/>
              </a:buClr>
            </a:pPr>
            <a:r>
              <a:rPr lang="en-US" sz="2400" dirty="0">
                <a:solidFill>
                  <a:prstClr val="black"/>
                </a:solidFill>
              </a:rPr>
              <a:t>Economic success is also determined by “non-cognitive” characteristics – personality traits and general attitudes such as motivation, orientation toward authority, discipline, work ethic.</a:t>
            </a:r>
          </a:p>
          <a:p>
            <a:pPr marL="0" lvl="0" indent="0">
              <a:lnSpc>
                <a:spcPct val="100000"/>
              </a:lnSpc>
              <a:spcBef>
                <a:spcPct val="20000"/>
              </a:spcBef>
              <a:buClr>
                <a:srgbClr val="9E8E5C"/>
              </a:buClr>
              <a:buNone/>
            </a:pPr>
            <a:endParaRPr lang="en-US" sz="2400" dirty="0">
              <a:solidFill>
                <a:prstClr val="black"/>
              </a:solidFill>
            </a:endParaRPr>
          </a:p>
          <a:p>
            <a:pPr marL="342900" lvl="0">
              <a:lnSpc>
                <a:spcPct val="100000"/>
              </a:lnSpc>
              <a:spcBef>
                <a:spcPct val="20000"/>
              </a:spcBef>
              <a:buClr>
                <a:srgbClr val="9E8E5C"/>
              </a:buClr>
            </a:pPr>
            <a:r>
              <a:rPr lang="en-US" sz="2400" dirty="0">
                <a:solidFill>
                  <a:prstClr val="black"/>
                </a:solidFill>
              </a:rPr>
              <a:t>Schools have a social function for society and the economy – producing youth with certain “non-cognitive” characteristics that fit what employers look for in job applicants. </a:t>
            </a:r>
          </a:p>
          <a:p>
            <a:pPr marL="342900" lvl="0">
              <a:lnSpc>
                <a:spcPct val="100000"/>
              </a:lnSpc>
              <a:spcBef>
                <a:spcPct val="20000"/>
              </a:spcBef>
              <a:buClr>
                <a:srgbClr val="9E8E5C"/>
              </a:buClr>
            </a:pPr>
            <a:endParaRPr lang="en-US" sz="2400" dirty="0">
              <a:solidFill>
                <a:prstClr val="black"/>
              </a:solidFill>
            </a:endParaRPr>
          </a:p>
          <a:p>
            <a:pPr marL="342900" lvl="0">
              <a:lnSpc>
                <a:spcPct val="100000"/>
              </a:lnSpc>
              <a:spcBef>
                <a:spcPct val="20000"/>
              </a:spcBef>
              <a:buClr>
                <a:srgbClr val="9E8E5C"/>
              </a:buClr>
            </a:pPr>
            <a:r>
              <a:rPr lang="en-US" sz="2400" dirty="0">
                <a:solidFill>
                  <a:prstClr val="black"/>
                </a:solidFill>
              </a:rPr>
              <a:t>Socialization in schools and classrooms produces a generalized class consciousness for each generation of working class and poor students; this consciousness prevents any critique or resistance to society in order to transform existing conditions.</a:t>
            </a:r>
          </a:p>
          <a:p>
            <a:endParaRPr lang="en-US" dirty="0"/>
          </a:p>
        </p:txBody>
      </p:sp>
    </p:spTree>
    <p:extLst>
      <p:ext uri="{BB962C8B-B14F-4D97-AF65-F5344CB8AC3E}">
        <p14:creationId xmlns:p14="http://schemas.microsoft.com/office/powerpoint/2010/main" val="1990656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15035"/>
          </a:xfrm>
        </p:spPr>
        <p:txBody>
          <a:bodyPr>
            <a:normAutofit/>
          </a:bodyPr>
          <a:lstStyle/>
          <a:p>
            <a:r>
              <a:rPr lang="en-US" sz="4200" spc="-100" dirty="0">
                <a:solidFill>
                  <a:srgbClr val="37302A"/>
                </a:solidFill>
                <a:latin typeface="Cambria"/>
              </a:rPr>
              <a:t>Conflict Theorists: The Role of Schools</a:t>
            </a:r>
            <a:endParaRPr lang="en-US" sz="4200" dirty="0"/>
          </a:p>
        </p:txBody>
      </p:sp>
      <p:sp>
        <p:nvSpPr>
          <p:cNvPr id="3" name="Content Placeholder 2"/>
          <p:cNvSpPr>
            <a:spLocks noGrp="1"/>
          </p:cNvSpPr>
          <p:nvPr>
            <p:ph idx="1"/>
          </p:nvPr>
        </p:nvSpPr>
        <p:spPr>
          <a:xfrm>
            <a:off x="658368" y="1463040"/>
            <a:ext cx="10899648" cy="5175504"/>
          </a:xfrm>
        </p:spPr>
        <p:txBody>
          <a:bodyPr/>
          <a:lstStyle/>
          <a:p>
            <a:pPr marL="0" lvl="0" indent="0">
              <a:lnSpc>
                <a:spcPct val="100000"/>
              </a:lnSpc>
              <a:spcBef>
                <a:spcPct val="20000"/>
              </a:spcBef>
              <a:buClr>
                <a:srgbClr val="9E8E5C"/>
              </a:buClr>
              <a:buNone/>
            </a:pPr>
            <a:r>
              <a:rPr lang="en-US" sz="2400" dirty="0">
                <a:solidFill>
                  <a:prstClr val="black"/>
                </a:solidFill>
              </a:rPr>
              <a:t>Schools:</a:t>
            </a:r>
          </a:p>
          <a:p>
            <a:pPr marL="465138" lvl="0">
              <a:lnSpc>
                <a:spcPct val="100000"/>
              </a:lnSpc>
              <a:spcBef>
                <a:spcPct val="20000"/>
              </a:spcBef>
              <a:buClr>
                <a:srgbClr val="9E8E5C"/>
              </a:buClr>
            </a:pPr>
            <a:r>
              <a:rPr lang="en-US" sz="2400" dirty="0">
                <a:solidFill>
                  <a:prstClr val="black"/>
                </a:solidFill>
              </a:rPr>
              <a:t>socialize students with certain knowledge, attitudes and behaviors to smoothly integrate into the workforce</a:t>
            </a:r>
          </a:p>
          <a:p>
            <a:pPr marL="465138" lvl="0">
              <a:lnSpc>
                <a:spcPct val="100000"/>
              </a:lnSpc>
              <a:spcBef>
                <a:spcPct val="20000"/>
              </a:spcBef>
              <a:buClr>
                <a:srgbClr val="9E8E5C"/>
              </a:buClr>
            </a:pPr>
            <a:r>
              <a:rPr lang="en-US" sz="2400" dirty="0">
                <a:solidFill>
                  <a:prstClr val="black"/>
                </a:solidFill>
              </a:rPr>
              <a:t>use the façade of a meritocratic reward system to socialize students to believe that they are solely responsible for their successes and failures </a:t>
            </a:r>
          </a:p>
          <a:p>
            <a:pPr marL="465138" lvl="0">
              <a:lnSpc>
                <a:spcPct val="100000"/>
              </a:lnSpc>
              <a:spcBef>
                <a:spcPct val="20000"/>
              </a:spcBef>
              <a:buClr>
                <a:srgbClr val="9E8E5C"/>
              </a:buClr>
            </a:pPr>
            <a:endParaRPr lang="en-US" sz="2400" dirty="0">
              <a:solidFill>
                <a:prstClr val="black"/>
              </a:solidFill>
            </a:endParaRPr>
          </a:p>
          <a:p>
            <a:pPr marL="465138" lvl="0">
              <a:lnSpc>
                <a:spcPct val="100000"/>
              </a:lnSpc>
              <a:spcBef>
                <a:spcPct val="20000"/>
              </a:spcBef>
              <a:buClr>
                <a:srgbClr val="9E8E5C"/>
              </a:buClr>
            </a:pPr>
            <a:r>
              <a:rPr lang="en-US" sz="2400" dirty="0">
                <a:solidFill>
                  <a:prstClr val="black"/>
                </a:solidFill>
              </a:rPr>
              <a:t>Bowles and </a:t>
            </a:r>
            <a:r>
              <a:rPr lang="en-US" sz="2400" dirty="0" err="1">
                <a:solidFill>
                  <a:prstClr val="black"/>
                </a:solidFill>
              </a:rPr>
              <a:t>Gintis</a:t>
            </a:r>
            <a:r>
              <a:rPr lang="en-US" sz="2400" dirty="0">
                <a:solidFill>
                  <a:prstClr val="black"/>
                </a:solidFill>
              </a:rPr>
              <a:t> write, “</a:t>
            </a:r>
            <a:r>
              <a:rPr lang="en-US" sz="2400" i="1" dirty="0">
                <a:solidFill>
                  <a:prstClr val="black"/>
                </a:solidFill>
              </a:rPr>
              <a:t>The predatory, competitive, and personally destructive way in which intellectual achievement is rewarded in U.S. schools and colleges is a monument not to creative rationality, but to the need of a privileged class to justify an irrational, exploitive, and undemocratic system,” </a:t>
            </a:r>
            <a:r>
              <a:rPr lang="en-US" sz="2400" dirty="0">
                <a:solidFill>
                  <a:prstClr val="black"/>
                </a:solidFill>
              </a:rPr>
              <a:t>(pg. 108)</a:t>
            </a:r>
          </a:p>
          <a:p>
            <a:endParaRPr lang="en-US" dirty="0"/>
          </a:p>
        </p:txBody>
      </p:sp>
    </p:spTree>
    <p:extLst>
      <p:ext uri="{BB962C8B-B14F-4D97-AF65-F5344CB8AC3E}">
        <p14:creationId xmlns:p14="http://schemas.microsoft.com/office/powerpoint/2010/main" val="2687241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545432" y="173736"/>
            <a:ext cx="10393840" cy="685800"/>
          </a:xfrm>
        </p:spPr>
        <p:txBody>
          <a:bodyPr>
            <a:normAutofit/>
          </a:bodyPr>
          <a:lstStyle/>
          <a:p>
            <a:pPr eaLnBrk="1" hangingPunct="1"/>
            <a:r>
              <a:rPr lang="en-US" sz="3800" b="1" dirty="0">
                <a:solidFill>
                  <a:schemeClr val="tx1"/>
                </a:solidFill>
                <a:latin typeface="Cambria" panose="02040503050406030204" pitchFamily="18" charset="0"/>
              </a:rPr>
              <a:t>Economic Approach to Explain Inequality</a:t>
            </a:r>
          </a:p>
        </p:txBody>
      </p:sp>
      <p:sp>
        <p:nvSpPr>
          <p:cNvPr id="3075" name="Rectangle 3"/>
          <p:cNvSpPr>
            <a:spLocks noGrp="1" noChangeArrowheads="1"/>
          </p:cNvSpPr>
          <p:nvPr>
            <p:ph sz="half" idx="1"/>
          </p:nvPr>
        </p:nvSpPr>
        <p:spPr>
          <a:xfrm>
            <a:off x="304800" y="970788"/>
            <a:ext cx="5149516" cy="5887212"/>
          </a:xfrm>
        </p:spPr>
        <p:txBody>
          <a:bodyPr>
            <a:normAutofit fontScale="85000" lnSpcReduction="20000"/>
          </a:bodyPr>
          <a:lstStyle/>
          <a:p>
            <a:pPr algn="ctr" eaLnBrk="1" hangingPunct="1">
              <a:lnSpc>
                <a:spcPct val="80000"/>
              </a:lnSpc>
              <a:buFontTx/>
              <a:buNone/>
            </a:pPr>
            <a:r>
              <a:rPr lang="en-US" sz="2600" b="1" u="sng" dirty="0"/>
              <a:t>Functionalist Theorists</a:t>
            </a:r>
          </a:p>
          <a:p>
            <a:pPr eaLnBrk="1" hangingPunct="1">
              <a:lnSpc>
                <a:spcPct val="80000"/>
              </a:lnSpc>
            </a:pPr>
            <a:r>
              <a:rPr lang="en-US" sz="2600" dirty="0"/>
              <a:t>Necessary for society to fill economic positions with qualified individuals.</a:t>
            </a:r>
          </a:p>
          <a:p>
            <a:pPr marL="114300" indent="0">
              <a:lnSpc>
                <a:spcPct val="80000"/>
              </a:lnSpc>
              <a:buNone/>
            </a:pPr>
            <a:endParaRPr lang="en-US" sz="2600" dirty="0"/>
          </a:p>
          <a:p>
            <a:pPr eaLnBrk="1" hangingPunct="1">
              <a:lnSpc>
                <a:spcPct val="80000"/>
              </a:lnSpc>
            </a:pPr>
            <a:r>
              <a:rPr lang="en-US" sz="2600" dirty="0"/>
              <a:t>Serves the “greater good;”  natural part of the world.</a:t>
            </a:r>
          </a:p>
          <a:p>
            <a:pPr marL="114300" indent="0">
              <a:lnSpc>
                <a:spcPct val="80000"/>
              </a:lnSpc>
              <a:buNone/>
            </a:pPr>
            <a:endParaRPr lang="en-US" sz="2600" dirty="0"/>
          </a:p>
          <a:p>
            <a:pPr eaLnBrk="1" hangingPunct="1">
              <a:lnSpc>
                <a:spcPct val="80000"/>
              </a:lnSpc>
            </a:pPr>
            <a:r>
              <a:rPr lang="en-US" sz="2600" dirty="0"/>
              <a:t>Schools socialize students to aspire to unequal positions through a selective reward system   (moral &amp; cognitive achievement).</a:t>
            </a:r>
          </a:p>
          <a:p>
            <a:pPr marL="114300" indent="0">
              <a:lnSpc>
                <a:spcPct val="80000"/>
              </a:lnSpc>
              <a:buNone/>
            </a:pPr>
            <a:endParaRPr lang="en-US" sz="2600" dirty="0"/>
          </a:p>
          <a:p>
            <a:pPr eaLnBrk="1" hangingPunct="1">
              <a:lnSpc>
                <a:spcPct val="80000"/>
              </a:lnSpc>
            </a:pPr>
            <a:r>
              <a:rPr lang="en-US" sz="2600" dirty="0"/>
              <a:t>Unequal reward system is justified because ability is innate, so schools must gear children toward economic positions that “fit” their ability.</a:t>
            </a:r>
          </a:p>
          <a:p>
            <a:pPr eaLnBrk="1" hangingPunct="1">
              <a:lnSpc>
                <a:spcPct val="80000"/>
              </a:lnSpc>
            </a:pPr>
            <a:endParaRPr lang="en-US" sz="2600" dirty="0"/>
          </a:p>
          <a:p>
            <a:pPr eaLnBrk="1" hangingPunct="1">
              <a:lnSpc>
                <a:spcPct val="80000"/>
              </a:lnSpc>
            </a:pPr>
            <a:r>
              <a:rPr lang="en-US" sz="2600" dirty="0"/>
              <a:t>Schools help reproduce economic and class inequality across generations.</a:t>
            </a:r>
          </a:p>
        </p:txBody>
      </p:sp>
      <p:sp>
        <p:nvSpPr>
          <p:cNvPr id="3076" name="Rectangle 4"/>
          <p:cNvSpPr>
            <a:spLocks noGrp="1" noChangeArrowheads="1"/>
          </p:cNvSpPr>
          <p:nvPr>
            <p:ph sz="half" idx="2"/>
          </p:nvPr>
        </p:nvSpPr>
        <p:spPr>
          <a:xfrm>
            <a:off x="5583936" y="970788"/>
            <a:ext cx="6047232" cy="5815584"/>
          </a:xfrm>
        </p:spPr>
        <p:txBody>
          <a:bodyPr>
            <a:normAutofit fontScale="85000" lnSpcReduction="20000"/>
          </a:bodyPr>
          <a:lstStyle/>
          <a:p>
            <a:pPr marL="347663" indent="-347663" algn="ctr">
              <a:lnSpc>
                <a:spcPct val="80000"/>
              </a:lnSpc>
              <a:buNone/>
            </a:pPr>
            <a:r>
              <a:rPr lang="en-US" sz="2600" b="1" u="sng" dirty="0"/>
              <a:t>Conflict Theorists </a:t>
            </a:r>
            <a:endParaRPr lang="en-US" sz="2600" u="sng" dirty="0"/>
          </a:p>
          <a:p>
            <a:pPr marL="347663" indent="-347663">
              <a:lnSpc>
                <a:spcPct val="80000"/>
              </a:lnSpc>
            </a:pPr>
            <a:r>
              <a:rPr lang="en-US" sz="2600" dirty="0"/>
              <a:t>Serves the interests of those who benefit the most (those w/ status and power)</a:t>
            </a:r>
          </a:p>
          <a:p>
            <a:pPr marL="0" indent="0">
              <a:lnSpc>
                <a:spcPct val="80000"/>
              </a:lnSpc>
              <a:buNone/>
            </a:pPr>
            <a:endParaRPr lang="en-US" sz="2600" dirty="0"/>
          </a:p>
          <a:p>
            <a:pPr marL="347663" indent="-347663">
              <a:lnSpc>
                <a:spcPct val="80000"/>
              </a:lnSpc>
            </a:pPr>
            <a:r>
              <a:rPr lang="en-US" sz="2600" dirty="0"/>
              <a:t>Reward system in schools is justified by the façade of the meritocratic ideology</a:t>
            </a:r>
          </a:p>
          <a:p>
            <a:pPr marL="347663" indent="-347663">
              <a:lnSpc>
                <a:spcPct val="80000"/>
              </a:lnSpc>
            </a:pPr>
            <a:endParaRPr lang="en-US" sz="2600" dirty="0"/>
          </a:p>
          <a:p>
            <a:pPr marL="347663" indent="-347663">
              <a:lnSpc>
                <a:spcPct val="80000"/>
              </a:lnSpc>
            </a:pPr>
            <a:r>
              <a:rPr lang="en-US" sz="2600" dirty="0"/>
              <a:t>Non-cognitive aspect of achievement and rewards are often more important than the cognitive. </a:t>
            </a:r>
          </a:p>
          <a:p>
            <a:pPr marL="0" indent="0">
              <a:lnSpc>
                <a:spcPct val="80000"/>
              </a:lnSpc>
              <a:buNone/>
            </a:pPr>
            <a:endParaRPr lang="en-US" sz="2600" dirty="0"/>
          </a:p>
          <a:p>
            <a:pPr marL="347663" indent="-347663">
              <a:lnSpc>
                <a:spcPct val="80000"/>
              </a:lnSpc>
            </a:pPr>
            <a:r>
              <a:rPr lang="en-US" sz="2600" dirty="0"/>
              <a:t>Intelligence, knowledge, and skills alone don’t determine how teachers reward students; beliefs about students’ futures based on their economic background. </a:t>
            </a:r>
          </a:p>
          <a:p>
            <a:pPr marL="0" indent="0">
              <a:lnSpc>
                <a:spcPct val="80000"/>
              </a:lnSpc>
              <a:buNone/>
            </a:pPr>
            <a:endParaRPr lang="en-US" sz="2600" dirty="0"/>
          </a:p>
          <a:p>
            <a:pPr marL="347663" indent="-347663">
              <a:lnSpc>
                <a:spcPct val="80000"/>
              </a:lnSpc>
            </a:pPr>
            <a:r>
              <a:rPr lang="en-US" sz="2600" dirty="0"/>
              <a:t>Schools socialize students by mirroring hierarchical workplace relationships.</a:t>
            </a:r>
          </a:p>
          <a:p>
            <a:pPr marL="0" indent="0">
              <a:lnSpc>
                <a:spcPct val="80000"/>
              </a:lnSpc>
              <a:buNone/>
            </a:pPr>
            <a:endParaRPr lang="en-US" sz="2600" dirty="0"/>
          </a:p>
          <a:p>
            <a:pPr marL="347663" indent="-347663">
              <a:lnSpc>
                <a:spcPct val="80000"/>
              </a:lnSpc>
            </a:pPr>
            <a:r>
              <a:rPr lang="en-US" sz="2600" dirty="0"/>
              <a:t>Schools help reproduce economic and class inequality across generations. </a:t>
            </a:r>
          </a:p>
        </p:txBody>
      </p:sp>
    </p:spTree>
    <p:extLst>
      <p:ext uri="{BB962C8B-B14F-4D97-AF65-F5344CB8AC3E}">
        <p14:creationId xmlns:p14="http://schemas.microsoft.com/office/powerpoint/2010/main" val="3466145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305" y="274638"/>
            <a:ext cx="10987559" cy="1133538"/>
          </a:xfrm>
        </p:spPr>
        <p:txBody>
          <a:bodyPr>
            <a:noAutofit/>
          </a:bodyPr>
          <a:lstStyle/>
          <a:p>
            <a:r>
              <a:rPr lang="en-US" sz="4000" dirty="0">
                <a:solidFill>
                  <a:schemeClr val="tx1"/>
                </a:solidFill>
                <a:latin typeface="Cambria" panose="02040503050406030204" pitchFamily="18" charset="0"/>
              </a:rPr>
              <a:t>Wilcox reading, </a:t>
            </a:r>
            <a:r>
              <a:rPr lang="en-US" sz="4000" i="1" dirty="0">
                <a:solidFill>
                  <a:schemeClr val="tx1"/>
                </a:solidFill>
                <a:latin typeface="Cambria" panose="02040503050406030204" pitchFamily="18" charset="0"/>
              </a:rPr>
              <a:t>Differential Socialization in the Classroom: Implications for Equal Opportunity</a:t>
            </a:r>
          </a:p>
        </p:txBody>
      </p:sp>
      <p:sp>
        <p:nvSpPr>
          <p:cNvPr id="3" name="Content Placeholder 2"/>
          <p:cNvSpPr>
            <a:spLocks noGrp="1"/>
          </p:cNvSpPr>
          <p:nvPr>
            <p:ph idx="1"/>
          </p:nvPr>
        </p:nvSpPr>
        <p:spPr>
          <a:xfrm>
            <a:off x="497305" y="1676400"/>
            <a:ext cx="10786391" cy="4980432"/>
          </a:xfrm>
        </p:spPr>
        <p:txBody>
          <a:bodyPr>
            <a:normAutofit/>
          </a:bodyPr>
          <a:lstStyle/>
          <a:p>
            <a:r>
              <a:rPr lang="en-US" sz="2400" dirty="0"/>
              <a:t>Wilcox, like </a:t>
            </a:r>
            <a:r>
              <a:rPr lang="en-US" sz="2400" dirty="0" err="1"/>
              <a:t>Lareau</a:t>
            </a:r>
            <a:r>
              <a:rPr lang="en-US" sz="2400" dirty="0"/>
              <a:t>, is a researcher who acknowledges inequality exists in society and that education plays an important role</a:t>
            </a:r>
          </a:p>
          <a:p>
            <a:endParaRPr lang="en-US" sz="2400" dirty="0"/>
          </a:p>
          <a:p>
            <a:r>
              <a:rPr lang="en-US" sz="2400" dirty="0"/>
              <a:t>Detailed research on what classroom socialization looks like using two elementary school classrooms – upper-middle class and lower-middle class neighborhoods</a:t>
            </a:r>
          </a:p>
          <a:p>
            <a:pPr marL="114300" indent="0">
              <a:buNone/>
            </a:pPr>
            <a:endParaRPr lang="en-US" sz="2400" dirty="0"/>
          </a:p>
          <a:p>
            <a:r>
              <a:rPr lang="en-US" sz="2400" dirty="0"/>
              <a:t>Challenges the idea of teacher neutrality in the functionalists’ arguments – that teachers objectively and fairly assess students’ capabilities and learning; teachers are cultural beings shaped by their social context (their upbringing, education, and the school, school district, state contexts)</a:t>
            </a:r>
          </a:p>
          <a:p>
            <a:endParaRPr lang="en-US" dirty="0"/>
          </a:p>
        </p:txBody>
      </p:sp>
    </p:spTree>
    <p:extLst>
      <p:ext uri="{BB962C8B-B14F-4D97-AF65-F5344CB8AC3E}">
        <p14:creationId xmlns:p14="http://schemas.microsoft.com/office/powerpoint/2010/main" val="3630954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46305"/>
            <a:ext cx="10965180" cy="1398080"/>
          </a:xfrm>
        </p:spPr>
        <p:txBody>
          <a:bodyPr>
            <a:normAutofit/>
          </a:bodyPr>
          <a:lstStyle/>
          <a:p>
            <a:r>
              <a:rPr lang="en-US" sz="3600" spc="-100" dirty="0">
                <a:solidFill>
                  <a:srgbClr val="37302A"/>
                </a:solidFill>
                <a:latin typeface="Cambria"/>
              </a:rPr>
              <a:t>Wilcox reading, </a:t>
            </a:r>
            <a:r>
              <a:rPr lang="en-US" sz="3600" i="1" spc="-100" dirty="0">
                <a:solidFill>
                  <a:srgbClr val="37302A"/>
                </a:solidFill>
                <a:latin typeface="Cambria"/>
              </a:rPr>
              <a:t>Differential Socialization in the Classroom: Implications for Equal Opportunity</a:t>
            </a:r>
            <a:endParaRPr lang="en-US" sz="3600" dirty="0"/>
          </a:p>
        </p:txBody>
      </p:sp>
      <p:sp>
        <p:nvSpPr>
          <p:cNvPr id="3" name="Content Placeholder 2"/>
          <p:cNvSpPr>
            <a:spLocks noGrp="1"/>
          </p:cNvSpPr>
          <p:nvPr>
            <p:ph idx="1"/>
          </p:nvPr>
        </p:nvSpPr>
        <p:spPr>
          <a:xfrm>
            <a:off x="530352" y="1719072"/>
            <a:ext cx="11228832" cy="4974336"/>
          </a:xfrm>
        </p:spPr>
        <p:txBody>
          <a:bodyPr>
            <a:normAutofit fontScale="92500" lnSpcReduction="10000"/>
          </a:bodyPr>
          <a:lstStyle/>
          <a:p>
            <a:pPr marL="342900" lvl="0">
              <a:lnSpc>
                <a:spcPct val="100000"/>
              </a:lnSpc>
              <a:spcBef>
                <a:spcPct val="20000"/>
              </a:spcBef>
              <a:buClr>
                <a:srgbClr val="9E8E5C"/>
              </a:buClr>
            </a:pPr>
            <a:r>
              <a:rPr lang="en-US" sz="2800" dirty="0">
                <a:solidFill>
                  <a:prstClr val="black"/>
                </a:solidFill>
              </a:rPr>
              <a:t>Tests out some of Bowles and </a:t>
            </a:r>
            <a:r>
              <a:rPr lang="en-US" sz="2800" dirty="0" err="1">
                <a:solidFill>
                  <a:prstClr val="black"/>
                </a:solidFill>
              </a:rPr>
              <a:t>Gintis’s</a:t>
            </a:r>
            <a:r>
              <a:rPr lang="en-US" sz="2800" dirty="0">
                <a:solidFill>
                  <a:prstClr val="black"/>
                </a:solidFill>
              </a:rPr>
              <a:t> ideas that schools socialize children from different class groups to be prepared to take jobs similar to their parents.  </a:t>
            </a:r>
          </a:p>
          <a:p>
            <a:pPr marL="342900" lvl="0">
              <a:lnSpc>
                <a:spcPct val="100000"/>
              </a:lnSpc>
              <a:spcBef>
                <a:spcPct val="20000"/>
              </a:spcBef>
              <a:buClr>
                <a:srgbClr val="9E8E5C"/>
              </a:buClr>
            </a:pPr>
            <a:endParaRPr lang="en-US" sz="2800" dirty="0">
              <a:solidFill>
                <a:prstClr val="black"/>
              </a:solidFill>
            </a:endParaRPr>
          </a:p>
          <a:p>
            <a:pPr marL="342900" lvl="0">
              <a:lnSpc>
                <a:spcPct val="100000"/>
              </a:lnSpc>
              <a:spcBef>
                <a:spcPct val="20000"/>
              </a:spcBef>
              <a:buClr>
                <a:srgbClr val="9E8E5C"/>
              </a:buClr>
            </a:pPr>
            <a:r>
              <a:rPr lang="en-US" sz="2800" dirty="0">
                <a:solidFill>
                  <a:prstClr val="black"/>
                </a:solidFill>
              </a:rPr>
              <a:t>Focuses on classroom socialization in terms of the cognitive skills students are exposed to and skills in self-presentation.</a:t>
            </a:r>
          </a:p>
          <a:p>
            <a:pPr marL="342900" lvl="0">
              <a:lnSpc>
                <a:spcPct val="100000"/>
              </a:lnSpc>
              <a:spcBef>
                <a:spcPct val="20000"/>
              </a:spcBef>
              <a:buClr>
                <a:srgbClr val="9E8E5C"/>
              </a:buClr>
            </a:pPr>
            <a:endParaRPr lang="en-US" sz="2800" dirty="0">
              <a:solidFill>
                <a:prstClr val="black"/>
              </a:solidFill>
            </a:endParaRPr>
          </a:p>
          <a:p>
            <a:pPr marL="342900" lvl="0">
              <a:lnSpc>
                <a:spcPct val="100000"/>
              </a:lnSpc>
              <a:spcBef>
                <a:spcPct val="20000"/>
              </a:spcBef>
              <a:buClr>
                <a:srgbClr val="9E8E5C"/>
              </a:buClr>
            </a:pPr>
            <a:r>
              <a:rPr lang="en-US" sz="2800" dirty="0">
                <a:solidFill>
                  <a:prstClr val="black"/>
                </a:solidFill>
              </a:rPr>
              <a:t>Classroom observations looked at: 1) the discipline and values taught in the way the teacher controlled the classroom (external vs. internal motivation), 2) the role of the student in the classroom  in terms of participation and self-presentation, and 3) how the teacher presented academic material.</a:t>
            </a:r>
          </a:p>
          <a:p>
            <a:endParaRPr lang="en-US" dirty="0"/>
          </a:p>
        </p:txBody>
      </p:sp>
    </p:spTree>
    <p:extLst>
      <p:ext uri="{BB962C8B-B14F-4D97-AF65-F5344CB8AC3E}">
        <p14:creationId xmlns:p14="http://schemas.microsoft.com/office/powerpoint/2010/main" val="3020999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516" y="273685"/>
            <a:ext cx="10776284" cy="1325563"/>
          </a:xfrm>
        </p:spPr>
        <p:txBody>
          <a:bodyPr>
            <a:normAutofit/>
          </a:bodyPr>
          <a:lstStyle/>
          <a:p>
            <a:r>
              <a:rPr lang="en-US" sz="4000" spc="-100" dirty="0">
                <a:solidFill>
                  <a:srgbClr val="37302A"/>
                </a:solidFill>
                <a:latin typeface="Cambria"/>
              </a:rPr>
              <a:t>Wilcox reading, </a:t>
            </a:r>
            <a:r>
              <a:rPr lang="en-US" sz="4000" i="1" spc="-100" dirty="0">
                <a:solidFill>
                  <a:srgbClr val="37302A"/>
                </a:solidFill>
                <a:latin typeface="Cambria"/>
              </a:rPr>
              <a:t>Differential Socialization in the Classroom: Implications for Equal Opportunity</a:t>
            </a:r>
            <a:endParaRPr lang="en-US" sz="4000" dirty="0"/>
          </a:p>
        </p:txBody>
      </p:sp>
      <p:sp>
        <p:nvSpPr>
          <p:cNvPr id="3" name="Content Placeholder 2"/>
          <p:cNvSpPr>
            <a:spLocks noGrp="1"/>
          </p:cNvSpPr>
          <p:nvPr>
            <p:ph idx="1"/>
          </p:nvPr>
        </p:nvSpPr>
        <p:spPr>
          <a:xfrm>
            <a:off x="577516" y="1825624"/>
            <a:ext cx="10956758" cy="5032375"/>
          </a:xfrm>
        </p:spPr>
        <p:txBody>
          <a:bodyPr>
            <a:normAutofit fontScale="92500"/>
          </a:bodyPr>
          <a:lstStyle/>
          <a:p>
            <a:pPr marL="342900" lvl="0">
              <a:lnSpc>
                <a:spcPct val="100000"/>
              </a:lnSpc>
              <a:spcBef>
                <a:spcPct val="20000"/>
              </a:spcBef>
              <a:buClr>
                <a:srgbClr val="9E8E5C"/>
              </a:buClr>
            </a:pPr>
            <a:r>
              <a:rPr lang="en-US" sz="2600" dirty="0">
                <a:solidFill>
                  <a:prstClr val="black"/>
                </a:solidFill>
              </a:rPr>
              <a:t>Smith Elementary (lower-middle class) and Huntington Elementary (upper-middle class)</a:t>
            </a:r>
          </a:p>
          <a:p>
            <a:pPr marL="114300" lvl="0" indent="0">
              <a:lnSpc>
                <a:spcPct val="100000"/>
              </a:lnSpc>
              <a:spcBef>
                <a:spcPct val="20000"/>
              </a:spcBef>
              <a:buClr>
                <a:srgbClr val="9E8E5C"/>
              </a:buClr>
              <a:buNone/>
            </a:pPr>
            <a:endParaRPr lang="en-US" sz="2600" dirty="0">
              <a:solidFill>
                <a:prstClr val="black"/>
              </a:solidFill>
            </a:endParaRPr>
          </a:p>
          <a:p>
            <a:pPr marL="342900" lvl="0">
              <a:lnSpc>
                <a:spcPct val="100000"/>
              </a:lnSpc>
              <a:spcBef>
                <a:spcPct val="20000"/>
              </a:spcBef>
              <a:buClr>
                <a:srgbClr val="9E8E5C"/>
              </a:buClr>
            </a:pPr>
            <a:r>
              <a:rPr lang="en-US" sz="2600" u="sng" dirty="0">
                <a:solidFill>
                  <a:prstClr val="black"/>
                </a:solidFill>
              </a:rPr>
              <a:t>Smith</a:t>
            </a:r>
            <a:r>
              <a:rPr lang="en-US" sz="2600" dirty="0">
                <a:solidFill>
                  <a:prstClr val="black"/>
                </a:solidFill>
              </a:rPr>
              <a:t>: the classroom was largely “freeform” – children moving all over the room, doing different activities fun and academic. There was a high level of noise. Class time varied between group work and individual work at tables. Children had lots of free time to play in class</a:t>
            </a:r>
          </a:p>
          <a:p>
            <a:pPr marL="342900" lvl="0">
              <a:lnSpc>
                <a:spcPct val="100000"/>
              </a:lnSpc>
              <a:spcBef>
                <a:spcPct val="20000"/>
              </a:spcBef>
              <a:buClr>
                <a:srgbClr val="9E8E5C"/>
              </a:buClr>
            </a:pPr>
            <a:endParaRPr lang="en-US" sz="2600" dirty="0">
              <a:solidFill>
                <a:prstClr val="black"/>
              </a:solidFill>
            </a:endParaRPr>
          </a:p>
          <a:p>
            <a:pPr marL="342900" lvl="0">
              <a:lnSpc>
                <a:spcPct val="100000"/>
              </a:lnSpc>
              <a:spcBef>
                <a:spcPct val="20000"/>
              </a:spcBef>
              <a:buClr>
                <a:srgbClr val="9E8E5C"/>
              </a:buClr>
            </a:pPr>
            <a:r>
              <a:rPr lang="en-US" sz="2600" u="sng" dirty="0">
                <a:solidFill>
                  <a:prstClr val="black"/>
                </a:solidFill>
              </a:rPr>
              <a:t>Huntington</a:t>
            </a:r>
            <a:r>
              <a:rPr lang="en-US" sz="2600" dirty="0">
                <a:solidFill>
                  <a:prstClr val="black"/>
                </a:solidFill>
              </a:rPr>
              <a:t>: the classroom was quiet and orderly with traditional rows of individual desks. Students mostly worked individually on academic work.  Student-to-student interaction was rare. The teacher stated interaction prevents students from producing high-quality work. </a:t>
            </a:r>
          </a:p>
          <a:p>
            <a:endParaRPr lang="en-US" dirty="0"/>
          </a:p>
        </p:txBody>
      </p:sp>
    </p:spTree>
    <p:extLst>
      <p:ext uri="{BB962C8B-B14F-4D97-AF65-F5344CB8AC3E}">
        <p14:creationId xmlns:p14="http://schemas.microsoft.com/office/powerpoint/2010/main" val="803334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513" y="316832"/>
            <a:ext cx="10716768" cy="1143000"/>
          </a:xfrm>
        </p:spPr>
        <p:txBody>
          <a:bodyPr>
            <a:noAutofit/>
          </a:bodyPr>
          <a:lstStyle/>
          <a:p>
            <a:r>
              <a:rPr lang="en-US" sz="4000" dirty="0">
                <a:solidFill>
                  <a:srgbClr val="37302A"/>
                </a:solidFill>
                <a:latin typeface="Cambria" panose="02040503050406030204" pitchFamily="18" charset="0"/>
              </a:rPr>
              <a:t>Wilcox reading, </a:t>
            </a:r>
            <a:r>
              <a:rPr lang="en-US" sz="4000" i="1" dirty="0">
                <a:solidFill>
                  <a:srgbClr val="37302A"/>
                </a:solidFill>
                <a:latin typeface="Cambria" panose="02040503050406030204" pitchFamily="18" charset="0"/>
              </a:rPr>
              <a:t>Differential Socialization in the Classroom: Implications for Equal Opportunity</a:t>
            </a:r>
            <a:endParaRPr lang="en-US" sz="4000" dirty="0">
              <a:latin typeface="Cambria" panose="02040503050406030204" pitchFamily="18" charset="0"/>
            </a:endParaRPr>
          </a:p>
        </p:txBody>
      </p:sp>
      <p:sp>
        <p:nvSpPr>
          <p:cNvPr id="3" name="Content Placeholder 2"/>
          <p:cNvSpPr>
            <a:spLocks noGrp="1"/>
          </p:cNvSpPr>
          <p:nvPr>
            <p:ph idx="1"/>
          </p:nvPr>
        </p:nvSpPr>
        <p:spPr>
          <a:xfrm>
            <a:off x="637513" y="1752600"/>
            <a:ext cx="10829063" cy="4953000"/>
          </a:xfrm>
        </p:spPr>
        <p:txBody>
          <a:bodyPr>
            <a:noAutofit/>
          </a:bodyPr>
          <a:lstStyle/>
          <a:p>
            <a:r>
              <a:rPr lang="en-US" sz="2400" b="1" u="sng" dirty="0"/>
              <a:t>Smith</a:t>
            </a:r>
            <a:r>
              <a:rPr lang="en-US" sz="2400" dirty="0"/>
              <a:t>: external mode of control was most dominant. The teacher is the sole authority. Students follow rules on what to do and how to behave set by the teacher.</a:t>
            </a:r>
          </a:p>
          <a:p>
            <a:endParaRPr lang="en-US" sz="1400" dirty="0"/>
          </a:p>
          <a:p>
            <a:r>
              <a:rPr lang="en-US" sz="2400" dirty="0"/>
              <a:t>One common teacher strategy was using commands: “I want that done now” or “You have an assignment; sit down and get busy.”</a:t>
            </a:r>
          </a:p>
          <a:p>
            <a:endParaRPr lang="en-US" sz="1400" dirty="0"/>
          </a:p>
          <a:p>
            <a:r>
              <a:rPr lang="en-US" sz="2400" dirty="0"/>
              <a:t>Second common strategy was using statements of praise or blame:  “That’s good” or “No, that’s not right.”</a:t>
            </a:r>
          </a:p>
          <a:p>
            <a:endParaRPr lang="en-US" sz="1400" dirty="0"/>
          </a:p>
          <a:p>
            <a:r>
              <a:rPr lang="en-US" sz="2400" dirty="0"/>
              <a:t>The teacher only used internal control to encourage students to work out conflicts among peers: “You two will have to decide that by yourselves.”</a:t>
            </a:r>
          </a:p>
        </p:txBody>
      </p:sp>
    </p:spTree>
    <p:extLst>
      <p:ext uri="{BB962C8B-B14F-4D97-AF65-F5344CB8AC3E}">
        <p14:creationId xmlns:p14="http://schemas.microsoft.com/office/powerpoint/2010/main" val="1424122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504" y="192504"/>
            <a:ext cx="10844784" cy="1179095"/>
          </a:xfrm>
        </p:spPr>
        <p:txBody>
          <a:bodyPr>
            <a:normAutofit/>
          </a:bodyPr>
          <a:lstStyle/>
          <a:p>
            <a:pPr algn="ctr"/>
            <a:r>
              <a:rPr lang="en-US" sz="4400" dirty="0">
                <a:solidFill>
                  <a:srgbClr val="37302A"/>
                </a:solidFill>
                <a:latin typeface="Cambria" panose="02040503050406030204" pitchFamily="18" charset="0"/>
              </a:rPr>
              <a:t>Wilcox reading</a:t>
            </a:r>
            <a:endParaRPr lang="en-US" sz="4400" dirty="0">
              <a:latin typeface="Cambria" panose="02040503050406030204" pitchFamily="18" charset="0"/>
            </a:endParaRPr>
          </a:p>
        </p:txBody>
      </p:sp>
      <p:sp>
        <p:nvSpPr>
          <p:cNvPr id="3" name="Content Placeholder 2"/>
          <p:cNvSpPr>
            <a:spLocks noGrp="1"/>
          </p:cNvSpPr>
          <p:nvPr>
            <p:ph idx="1"/>
          </p:nvPr>
        </p:nvSpPr>
        <p:spPr>
          <a:xfrm>
            <a:off x="438912" y="962527"/>
            <a:ext cx="11192256" cy="5895474"/>
          </a:xfrm>
        </p:spPr>
        <p:txBody>
          <a:bodyPr>
            <a:noAutofit/>
          </a:bodyPr>
          <a:lstStyle/>
          <a:p>
            <a:r>
              <a:rPr lang="en-US" sz="2300" b="1" u="sng" dirty="0"/>
              <a:t>Huntington</a:t>
            </a:r>
            <a:r>
              <a:rPr lang="en-US" sz="2300" dirty="0"/>
              <a:t>:  internal mode of control was most dominant.  The teacher emphasizes students’ responsibility for their academic work and learning.   </a:t>
            </a:r>
          </a:p>
          <a:p>
            <a:endParaRPr lang="en-US" sz="2300" dirty="0"/>
          </a:p>
          <a:p>
            <a:r>
              <a:rPr lang="en-US" sz="2300" dirty="0"/>
              <a:t>One common teacher strategy was to point out the academic implications of behavior.  The teacher offered reasons  for why their behavior was inappropriate or appropriate leading children to reflect on what they were doing: </a:t>
            </a:r>
          </a:p>
          <a:p>
            <a:pPr marL="114300" indent="0">
              <a:buNone/>
            </a:pPr>
            <a:r>
              <a:rPr lang="en-US" sz="2300" dirty="0"/>
              <a:t>		“If you’re talking to your neighbor, you’re probably not looking at the 				clues and remembering what the answers are.” </a:t>
            </a:r>
          </a:p>
          <a:p>
            <a:pPr marL="114300" indent="0">
              <a:buNone/>
            </a:pPr>
            <a:endParaRPr lang="en-US" sz="2300" dirty="0"/>
          </a:p>
          <a:p>
            <a:r>
              <a:rPr lang="en-US" sz="2300" dirty="0"/>
              <a:t>Other internal control commands: “use your time wisely,” “use good judgment” </a:t>
            </a:r>
          </a:p>
          <a:p>
            <a:endParaRPr lang="en-US" sz="2300" dirty="0"/>
          </a:p>
          <a:p>
            <a:r>
              <a:rPr lang="en-US" sz="2300" dirty="0"/>
              <a:t>Rules for external control were academically oriented (e.g., think for yourself, listen to directions) and the teacher gave reasons why the rules were important to their education</a:t>
            </a:r>
          </a:p>
        </p:txBody>
      </p:sp>
    </p:spTree>
    <p:extLst>
      <p:ext uri="{BB962C8B-B14F-4D97-AF65-F5344CB8AC3E}">
        <p14:creationId xmlns:p14="http://schemas.microsoft.com/office/powerpoint/2010/main" val="64685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4944" y="304800"/>
            <a:ext cx="10588752" cy="1143000"/>
          </a:xfrm>
        </p:spPr>
        <p:txBody>
          <a:bodyPr>
            <a:noAutofit/>
          </a:bodyPr>
          <a:lstStyle/>
          <a:p>
            <a:pPr algn="ctr"/>
            <a:r>
              <a:rPr lang="en-US" sz="4400" dirty="0">
                <a:solidFill>
                  <a:srgbClr val="37302A"/>
                </a:solidFill>
                <a:latin typeface="Cambria" panose="02040503050406030204" pitchFamily="18" charset="0"/>
              </a:rPr>
              <a:t>Wilcox reading</a:t>
            </a:r>
            <a:endParaRPr lang="en-US" sz="4400" dirty="0">
              <a:latin typeface="Cambria" panose="02040503050406030204" pitchFamily="18" charset="0"/>
            </a:endParaRPr>
          </a:p>
        </p:txBody>
      </p:sp>
      <p:sp>
        <p:nvSpPr>
          <p:cNvPr id="3" name="Content Placeholder 2"/>
          <p:cNvSpPr>
            <a:spLocks noGrp="1"/>
          </p:cNvSpPr>
          <p:nvPr>
            <p:ph idx="1"/>
          </p:nvPr>
        </p:nvSpPr>
        <p:spPr>
          <a:xfrm>
            <a:off x="694944" y="1447800"/>
            <a:ext cx="10588752" cy="5181600"/>
          </a:xfrm>
        </p:spPr>
        <p:txBody>
          <a:bodyPr>
            <a:normAutofit/>
          </a:bodyPr>
          <a:lstStyle/>
          <a:p>
            <a:r>
              <a:rPr lang="en-US" sz="2400" dirty="0"/>
              <a:t>Self-presentation skills through the “show and tell” activity</a:t>
            </a:r>
          </a:p>
          <a:p>
            <a:pPr marL="114300" indent="0">
              <a:buNone/>
            </a:pPr>
            <a:endParaRPr lang="en-US" sz="2400" dirty="0"/>
          </a:p>
          <a:p>
            <a:pPr marL="114300" indent="0">
              <a:buNone/>
            </a:pPr>
            <a:r>
              <a:rPr lang="en-US" sz="2400" b="1" u="sng" dirty="0"/>
              <a:t>Smith</a:t>
            </a:r>
            <a:r>
              <a:rPr lang="en-US" sz="2400" dirty="0"/>
              <a:t>: Teacher decided when to have the activity. She saw the activity as fun for the kids, not academic. She rarely made comments or gave instructions on how to present. The activity did not help develop students’ verbal skills. </a:t>
            </a:r>
          </a:p>
          <a:p>
            <a:pPr marL="114300" indent="0">
              <a:buNone/>
            </a:pPr>
            <a:endParaRPr lang="en-US" sz="2400" dirty="0"/>
          </a:p>
          <a:p>
            <a:pPr marL="114300" indent="0">
              <a:buNone/>
            </a:pPr>
            <a:r>
              <a:rPr lang="en-US" sz="2400" b="1" u="sng" dirty="0"/>
              <a:t>Huntington</a:t>
            </a:r>
            <a:r>
              <a:rPr lang="en-US" sz="2400" dirty="0"/>
              <a:t>: Every day began with the activity. The teacher saw the activity as purely academic and an opportunity to review academic material in the follow up questions she asked students. She also provided feedback about how to give a presentation.</a:t>
            </a:r>
          </a:p>
        </p:txBody>
      </p:sp>
    </p:spTree>
    <p:extLst>
      <p:ext uri="{BB962C8B-B14F-4D97-AF65-F5344CB8AC3E}">
        <p14:creationId xmlns:p14="http://schemas.microsoft.com/office/powerpoint/2010/main" val="2453743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072" y="112295"/>
            <a:ext cx="10826496" cy="962526"/>
          </a:xfrm>
        </p:spPr>
        <p:txBody>
          <a:bodyPr>
            <a:noAutofit/>
          </a:bodyPr>
          <a:lstStyle/>
          <a:p>
            <a:pPr algn="ctr"/>
            <a:r>
              <a:rPr lang="en-US" sz="4400" dirty="0">
                <a:solidFill>
                  <a:srgbClr val="37302A"/>
                </a:solidFill>
                <a:latin typeface="Cambria" panose="02040503050406030204" pitchFamily="18" charset="0"/>
              </a:rPr>
              <a:t>Wilcox reading</a:t>
            </a:r>
            <a:endParaRPr lang="en-US" sz="4400" dirty="0">
              <a:latin typeface="Cambria" panose="02040503050406030204" pitchFamily="18" charset="0"/>
            </a:endParaRPr>
          </a:p>
        </p:txBody>
      </p:sp>
      <p:sp>
        <p:nvSpPr>
          <p:cNvPr id="3" name="Content Placeholder 2"/>
          <p:cNvSpPr>
            <a:spLocks noGrp="1"/>
          </p:cNvSpPr>
          <p:nvPr>
            <p:ph idx="1"/>
          </p:nvPr>
        </p:nvSpPr>
        <p:spPr>
          <a:xfrm>
            <a:off x="493776" y="946485"/>
            <a:ext cx="10991088" cy="5911516"/>
          </a:xfrm>
        </p:spPr>
        <p:txBody>
          <a:bodyPr>
            <a:noAutofit/>
          </a:bodyPr>
          <a:lstStyle/>
          <a:p>
            <a:r>
              <a:rPr lang="en-US" sz="2300" dirty="0"/>
              <a:t>Future vs. present orientation – </a:t>
            </a:r>
          </a:p>
          <a:p>
            <a:pPr marL="114300" indent="0">
              <a:buNone/>
            </a:pPr>
            <a:endParaRPr lang="en-US" sz="1000" dirty="0"/>
          </a:p>
          <a:p>
            <a:pPr marL="114300" indent="0">
              <a:buNone/>
            </a:pPr>
            <a:r>
              <a:rPr lang="en-US" sz="2300" u="sng" dirty="0"/>
              <a:t>Smith</a:t>
            </a:r>
            <a:r>
              <a:rPr lang="en-US" sz="2300" dirty="0"/>
              <a:t>: Children were socialized to focus on the present. The teacher had a “let kids be kids” attitude and focused on letting them be first graders. References to second grade were negative: “We’re not getting ready for second grade. This was homework.” “In second grade they don’t teach you printing. That’s why you have to know it now.” </a:t>
            </a:r>
          </a:p>
          <a:p>
            <a:pPr marL="114300" indent="0">
              <a:buNone/>
            </a:pPr>
            <a:endParaRPr lang="en-US" sz="1100" dirty="0"/>
          </a:p>
          <a:p>
            <a:pPr marL="114300" indent="0">
              <a:buNone/>
            </a:pPr>
            <a:r>
              <a:rPr lang="en-US" sz="2300" u="sng" dirty="0"/>
              <a:t>Huntington</a:t>
            </a:r>
            <a:r>
              <a:rPr lang="en-US" sz="2300" dirty="0"/>
              <a:t>: Children were socialized to look to the future in positive and hopeful ways.: “You’re thinking like a mathematician. You’ll be a good scientist.” “By Friday you’ll get it without looking.” “Say to yourself, ‘I’m a good reader, because this is a second-grade book.’” The teacher often made references to what will be expected of them the following year in second grade. Students learned  to think about future consequences of present actions, and they learned to think of themselves as professional adults.</a:t>
            </a:r>
          </a:p>
        </p:txBody>
      </p:sp>
    </p:spTree>
    <p:extLst>
      <p:ext uri="{BB962C8B-B14F-4D97-AF65-F5344CB8AC3E}">
        <p14:creationId xmlns:p14="http://schemas.microsoft.com/office/powerpoint/2010/main" val="189790887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592</TotalTime>
  <Words>2264</Words>
  <Application>Microsoft Office PowerPoint</Application>
  <PresentationFormat>Widescreen</PresentationFormat>
  <Paragraphs>198</Paragraphs>
  <Slides>23</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Cambria</vt:lpstr>
      <vt:lpstr>Trebuchet MS</vt:lpstr>
      <vt:lpstr>Wingdings 3</vt:lpstr>
      <vt:lpstr>Facet</vt:lpstr>
      <vt:lpstr>Review: Functionalist Theory</vt:lpstr>
      <vt:lpstr>Functionalists’ Theoretical Claims</vt:lpstr>
      <vt:lpstr>Functionalists’ Theoretical Claims</vt:lpstr>
      <vt:lpstr>Functionalists’ Logic on Inequality in Society </vt:lpstr>
      <vt:lpstr>Functionalists’ Logic on Inequality in Society </vt:lpstr>
      <vt:lpstr>Carol Dweck, “Fixed Mindsets vs. Growth Mindsets”</vt:lpstr>
      <vt:lpstr>Conflict Theorists on the Role of Education in Society: Bowles &amp; Gintis reading</vt:lpstr>
      <vt:lpstr>Conflict Theorists’ Critique of Functionalists’ Claims  (Bowles &amp; Gintis) </vt:lpstr>
      <vt:lpstr>Conflict Theorists’ Critique of Functionalists’ Claims  (Bowles &amp; Gintis) </vt:lpstr>
      <vt:lpstr>Conflict Theorists’ Critique of Functionalists’ Claims</vt:lpstr>
      <vt:lpstr>Conflict Theorists’ Critique of Functionalists’ Views </vt:lpstr>
      <vt:lpstr>Conflict Theorists’ Critique of Functionalists’ Views </vt:lpstr>
      <vt:lpstr>Conflict Theorists’ Critique of Functionalists’ Views </vt:lpstr>
      <vt:lpstr>Conflict Theorists: The Role of Schools</vt:lpstr>
      <vt:lpstr>Conflict Theorists: The Role of Schools</vt:lpstr>
      <vt:lpstr>Economic Approach to Explain Inequality</vt:lpstr>
      <vt:lpstr>Wilcox reading, Differential Socialization in the Classroom: Implications for Equal Opportunity</vt:lpstr>
      <vt:lpstr>Wilcox reading, Differential Socialization in the Classroom: Implications for Equal Opportunity</vt:lpstr>
      <vt:lpstr>Wilcox reading, Differential Socialization in the Classroom: Implications for Equal Opportunity</vt:lpstr>
      <vt:lpstr>Wilcox reading, Differential Socialization in the Classroom: Implications for Equal Opportunity</vt:lpstr>
      <vt:lpstr>Wilcox reading</vt:lpstr>
      <vt:lpstr>Wilcox reading</vt:lpstr>
      <vt:lpstr>Wilcox reading</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EDS/SOC 126</dc:title>
  <dc:creator>HP</dc:creator>
  <cp:lastModifiedBy>zijun wu</cp:lastModifiedBy>
  <cp:revision>26</cp:revision>
  <cp:lastPrinted>2019-01-28T22:12:18Z</cp:lastPrinted>
  <dcterms:created xsi:type="dcterms:W3CDTF">2018-01-29T16:13:00Z</dcterms:created>
  <dcterms:modified xsi:type="dcterms:W3CDTF">2019-02-14T09:43:24Z</dcterms:modified>
</cp:coreProperties>
</file>